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01" r:id="rId5"/>
  </p:sldMasterIdLst>
  <p:notesMasterIdLst>
    <p:notesMasterId r:id="rId25"/>
  </p:notesMasterIdLst>
  <p:sldIdLst>
    <p:sldId id="257" r:id="rId6"/>
    <p:sldId id="261" r:id="rId7"/>
    <p:sldId id="259" r:id="rId8"/>
    <p:sldId id="311" r:id="rId9"/>
    <p:sldId id="312" r:id="rId10"/>
    <p:sldId id="313" r:id="rId11"/>
    <p:sldId id="286" r:id="rId12"/>
    <p:sldId id="298" r:id="rId13"/>
    <p:sldId id="263" r:id="rId14"/>
    <p:sldId id="300" r:id="rId15"/>
    <p:sldId id="301" r:id="rId16"/>
    <p:sldId id="302" r:id="rId17"/>
    <p:sldId id="314" r:id="rId18"/>
    <p:sldId id="323" r:id="rId19"/>
    <p:sldId id="324" r:id="rId20"/>
    <p:sldId id="325" r:id="rId21"/>
    <p:sldId id="315" r:id="rId22"/>
    <p:sldId id="310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Темирбаев Амирхан" initials="ТА" lastIdx="1" clrIdx="0">
    <p:extLst>
      <p:ext uri="{19B8F6BF-5375-455C-9EA6-DF929625EA0E}">
        <p15:presenceInfo xmlns:p15="http://schemas.microsoft.com/office/powerpoint/2012/main" userId="S-1-5-21-3004756535-1036260346-1129151733-8378" providerId="AD"/>
      </p:ext>
    </p:extLst>
  </p:cmAuthor>
  <p:cmAuthor id="2" name="Атабаева Маржан" initials="АМ" lastIdx="1" clrIdx="1">
    <p:extLst>
      <p:ext uri="{19B8F6BF-5375-455C-9EA6-DF929625EA0E}">
        <p15:presenceInfo xmlns:p15="http://schemas.microsoft.com/office/powerpoint/2012/main" userId="S-1-5-21-3004756535-1036260346-1129151733-295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F31"/>
    <a:srgbClr val="CF645A"/>
    <a:srgbClr val="A9D18E"/>
    <a:srgbClr val="FFE699"/>
    <a:srgbClr val="FFC000"/>
    <a:srgbClr val="FBE5D6"/>
    <a:srgbClr val="A5A5A5"/>
    <a:srgbClr val="964B21"/>
    <a:srgbClr val="A7CC6D"/>
    <a:srgbClr val="4C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8FE30-79EB-EF9C-A57C-AAEB880F8279}" v="609" dt="2022-03-04T11:40:47.156"/>
    <p1510:client id="{615EF401-F88B-42F5-AEF1-3C2BF0978300}" v="2" dt="2022-03-04T10:39:30.723"/>
    <p1510:client id="{BF1CEE87-A35C-1DA5-F65D-DA54CEA9F61B}" v="49" dt="2022-03-04T10:48:26.620"/>
    <p1510:client id="{D8309BD1-761E-443B-AD8C-D81C1FC9BBE5}" v="15" dt="2022-03-04T11:39:59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F01BE-8703-4BDF-A86F-1C7CACD4C8CA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C3DD8B-8E7B-4FBD-B7FB-1F0C1C8B0C59}">
      <dgm:prSet phldrT="[Text]"/>
      <dgm:spPr/>
      <dgm:t>
        <a:bodyPr/>
        <a:lstStyle/>
        <a:p>
          <a:r>
            <a:rPr lang="en-US" err="1">
              <a:latin typeface="Arial"/>
              <a:cs typeface="Arial"/>
            </a:rPr>
            <a:t>Введение</a:t>
          </a:r>
        </a:p>
      </dgm:t>
    </dgm:pt>
    <dgm:pt modelId="{5F28AF68-D5FF-4A17-87BA-DD31FE58B38B}" type="parTrans" cxnId="{647EE921-EC00-4CC7-B54B-188BDB93A6BB}">
      <dgm:prSet/>
      <dgm:spPr/>
      <dgm:t>
        <a:bodyPr/>
        <a:lstStyle/>
        <a:p>
          <a:endParaRPr lang="en-US"/>
        </a:p>
      </dgm:t>
    </dgm:pt>
    <dgm:pt modelId="{16E57B55-BE73-4909-BA79-0C5A8B16A580}" type="sibTrans" cxnId="{647EE921-EC00-4CC7-B54B-188BDB93A6BB}">
      <dgm:prSet/>
      <dgm:spPr/>
      <dgm:t>
        <a:bodyPr/>
        <a:lstStyle/>
        <a:p>
          <a:endParaRPr lang="en-US"/>
        </a:p>
      </dgm:t>
    </dgm:pt>
    <dgm:pt modelId="{A0819925-C44C-4F93-96DB-01D60EFAEFAA}">
      <dgm:prSet phldrT="[Text]"/>
      <dgm:spPr/>
      <dgm:t>
        <a:bodyPr/>
        <a:lstStyle/>
        <a:p>
          <a:pPr rtl="0"/>
          <a:r>
            <a:rPr lang="en-US">
              <a:latin typeface="Arial"/>
              <a:cs typeface="Arial"/>
            </a:rPr>
            <a:t>Проектирование </a:t>
          </a:r>
          <a:r>
            <a:rPr lang="en-US" err="1">
              <a:latin typeface="Arial"/>
              <a:cs typeface="Arial"/>
            </a:rPr>
            <a:t>печатной</a:t>
          </a:r>
          <a:r>
            <a:rPr lang="en-US">
              <a:latin typeface="Arial"/>
              <a:cs typeface="Arial"/>
            </a:rPr>
            <a:t> </a:t>
          </a:r>
          <a:r>
            <a:rPr lang="en-US" err="1">
              <a:latin typeface="Arial"/>
              <a:cs typeface="Arial"/>
            </a:rPr>
            <a:t>платы</a:t>
          </a:r>
        </a:p>
      </dgm:t>
    </dgm:pt>
    <dgm:pt modelId="{8135DC1E-BE08-4693-A11A-890BCE76999F}" type="parTrans" cxnId="{67C25B1C-8E9D-485D-9C12-6B3D93802F16}">
      <dgm:prSet/>
      <dgm:spPr/>
      <dgm:t>
        <a:bodyPr/>
        <a:lstStyle/>
        <a:p>
          <a:endParaRPr lang="en-US"/>
        </a:p>
      </dgm:t>
    </dgm:pt>
    <dgm:pt modelId="{197F4E33-DF6A-4EA1-9982-D657AC260E96}" type="sibTrans" cxnId="{67C25B1C-8E9D-485D-9C12-6B3D93802F16}">
      <dgm:prSet/>
      <dgm:spPr/>
      <dgm:t>
        <a:bodyPr/>
        <a:lstStyle/>
        <a:p>
          <a:endParaRPr lang="en-US"/>
        </a:p>
      </dgm:t>
    </dgm:pt>
    <dgm:pt modelId="{28832A97-D010-43E9-B596-6F6F1D2ED4D9}">
      <dgm:prSet phldrT="[Text]"/>
      <dgm:spPr/>
      <dgm:t>
        <a:bodyPr/>
        <a:lstStyle/>
        <a:p>
          <a:pPr rtl="0"/>
          <a:r>
            <a:rPr lang="en-US" err="1">
              <a:latin typeface="Arial"/>
              <a:cs typeface="Arial"/>
            </a:rPr>
            <a:t>Разработка</a:t>
          </a:r>
          <a:r>
            <a:rPr lang="en-US">
              <a:latin typeface="Arial"/>
              <a:cs typeface="Arial"/>
            </a:rPr>
            <a:t> </a:t>
          </a:r>
          <a:r>
            <a:rPr lang="en-US" err="1">
              <a:latin typeface="Arial"/>
              <a:cs typeface="Arial"/>
            </a:rPr>
            <a:t>программного</a:t>
          </a:r>
          <a:r>
            <a:rPr lang="en-US">
              <a:latin typeface="Arial"/>
              <a:cs typeface="Arial"/>
            </a:rPr>
            <a:t> </a:t>
          </a:r>
          <a:r>
            <a:rPr lang="en-US" err="1">
              <a:latin typeface="Arial"/>
              <a:cs typeface="Arial"/>
            </a:rPr>
            <a:t>обеспечения</a:t>
          </a:r>
        </a:p>
      </dgm:t>
    </dgm:pt>
    <dgm:pt modelId="{F697B86D-D4CE-4863-B58B-DDC4ABE30556}" type="parTrans" cxnId="{4E4A6BB4-608C-4CE6-8478-E5A1764FC921}">
      <dgm:prSet/>
      <dgm:spPr/>
      <dgm:t>
        <a:bodyPr/>
        <a:lstStyle/>
        <a:p>
          <a:endParaRPr lang="en-US"/>
        </a:p>
      </dgm:t>
    </dgm:pt>
    <dgm:pt modelId="{7E864298-862D-4339-8274-02DA1A809622}" type="sibTrans" cxnId="{4E4A6BB4-608C-4CE6-8478-E5A1764FC921}">
      <dgm:prSet/>
      <dgm:spPr/>
      <dgm:t>
        <a:bodyPr/>
        <a:lstStyle/>
        <a:p>
          <a:endParaRPr lang="en-US"/>
        </a:p>
      </dgm:t>
    </dgm:pt>
    <dgm:pt modelId="{2DBCC56A-FC67-455B-9C40-DD030D02CE71}" type="pres">
      <dgm:prSet presAssocID="{2F9F01BE-8703-4BDF-A86F-1C7CACD4C8CA}" presName="Name0" presStyleCnt="0">
        <dgm:presLayoutVars>
          <dgm:dir/>
          <dgm:resizeHandles val="exact"/>
        </dgm:presLayoutVars>
      </dgm:prSet>
      <dgm:spPr/>
    </dgm:pt>
    <dgm:pt modelId="{C29941CA-A7B7-4FF7-ABA6-599E5F605F36}" type="pres">
      <dgm:prSet presAssocID="{74C3DD8B-8E7B-4FBD-B7FB-1F0C1C8B0C59}" presName="composite" presStyleCnt="0"/>
      <dgm:spPr/>
    </dgm:pt>
    <dgm:pt modelId="{AF00496C-8EAE-4093-AB4A-07168359FA15}" type="pres">
      <dgm:prSet presAssocID="{74C3DD8B-8E7B-4FBD-B7FB-1F0C1C8B0C59}" presName="bgChev" presStyleLbl="node1" presStyleIdx="0" presStyleCnt="3"/>
      <dgm:spPr/>
    </dgm:pt>
    <dgm:pt modelId="{45111DD1-181E-40DE-8ECE-4E845E207338}" type="pres">
      <dgm:prSet presAssocID="{74C3DD8B-8E7B-4FBD-B7FB-1F0C1C8B0C59}" presName="txNode" presStyleLbl="fgAcc1" presStyleIdx="0" presStyleCnt="3">
        <dgm:presLayoutVars>
          <dgm:bulletEnabled val="1"/>
        </dgm:presLayoutVars>
      </dgm:prSet>
      <dgm:spPr/>
    </dgm:pt>
    <dgm:pt modelId="{006E8289-A61C-4D26-B6BF-6E87190D6C86}" type="pres">
      <dgm:prSet presAssocID="{16E57B55-BE73-4909-BA79-0C5A8B16A580}" presName="compositeSpace" presStyleCnt="0"/>
      <dgm:spPr/>
    </dgm:pt>
    <dgm:pt modelId="{5B6E4754-75D3-41F3-A9FC-BC807F3E1AA5}" type="pres">
      <dgm:prSet presAssocID="{A0819925-C44C-4F93-96DB-01D60EFAEFAA}" presName="composite" presStyleCnt="0"/>
      <dgm:spPr/>
    </dgm:pt>
    <dgm:pt modelId="{91830EBD-EC3F-4BED-946D-CCC514BCA1CE}" type="pres">
      <dgm:prSet presAssocID="{A0819925-C44C-4F93-96DB-01D60EFAEFAA}" presName="bgChev" presStyleLbl="node1" presStyleIdx="1" presStyleCnt="3"/>
      <dgm:spPr/>
    </dgm:pt>
    <dgm:pt modelId="{15A3E12B-BE49-40C5-AB48-CE9317DA06DC}" type="pres">
      <dgm:prSet presAssocID="{A0819925-C44C-4F93-96DB-01D60EFAEFAA}" presName="txNode" presStyleLbl="fgAcc1" presStyleIdx="1" presStyleCnt="3">
        <dgm:presLayoutVars>
          <dgm:bulletEnabled val="1"/>
        </dgm:presLayoutVars>
      </dgm:prSet>
      <dgm:spPr/>
    </dgm:pt>
    <dgm:pt modelId="{B80803D3-5552-4AD6-95BD-A86577D562E3}" type="pres">
      <dgm:prSet presAssocID="{197F4E33-DF6A-4EA1-9982-D657AC260E96}" presName="compositeSpace" presStyleCnt="0"/>
      <dgm:spPr/>
    </dgm:pt>
    <dgm:pt modelId="{FBBE72C4-05CD-4AA6-BF30-E63B51B98D56}" type="pres">
      <dgm:prSet presAssocID="{28832A97-D010-43E9-B596-6F6F1D2ED4D9}" presName="composite" presStyleCnt="0"/>
      <dgm:spPr/>
    </dgm:pt>
    <dgm:pt modelId="{0392FC9D-9331-4E5F-BFA1-8DBA84F37160}" type="pres">
      <dgm:prSet presAssocID="{28832A97-D010-43E9-B596-6F6F1D2ED4D9}" presName="bgChev" presStyleLbl="node1" presStyleIdx="2" presStyleCnt="3"/>
      <dgm:spPr/>
    </dgm:pt>
    <dgm:pt modelId="{206AF3E6-04DD-4E13-8D26-7FF4645CAD98}" type="pres">
      <dgm:prSet presAssocID="{28832A97-D010-43E9-B596-6F6F1D2ED4D9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85A56F04-98F5-4099-8172-CEBD92968327}" type="presOf" srcId="{28832A97-D010-43E9-B596-6F6F1D2ED4D9}" destId="{206AF3E6-04DD-4E13-8D26-7FF4645CAD98}" srcOrd="0" destOrd="0" presId="urn:microsoft.com/office/officeart/2005/8/layout/chevronAccent+Icon"/>
    <dgm:cxn modelId="{67C25B1C-8E9D-485D-9C12-6B3D93802F16}" srcId="{2F9F01BE-8703-4BDF-A86F-1C7CACD4C8CA}" destId="{A0819925-C44C-4F93-96DB-01D60EFAEFAA}" srcOrd="1" destOrd="0" parTransId="{8135DC1E-BE08-4693-A11A-890BCE76999F}" sibTransId="{197F4E33-DF6A-4EA1-9982-D657AC260E96}"/>
    <dgm:cxn modelId="{647EE921-EC00-4CC7-B54B-188BDB93A6BB}" srcId="{2F9F01BE-8703-4BDF-A86F-1C7CACD4C8CA}" destId="{74C3DD8B-8E7B-4FBD-B7FB-1F0C1C8B0C59}" srcOrd="0" destOrd="0" parTransId="{5F28AF68-D5FF-4A17-87BA-DD31FE58B38B}" sibTransId="{16E57B55-BE73-4909-BA79-0C5A8B16A580}"/>
    <dgm:cxn modelId="{3E724C5A-824F-4F63-BD9A-109B6EA4C68C}" type="presOf" srcId="{A0819925-C44C-4F93-96DB-01D60EFAEFAA}" destId="{15A3E12B-BE49-40C5-AB48-CE9317DA06DC}" srcOrd="0" destOrd="0" presId="urn:microsoft.com/office/officeart/2005/8/layout/chevronAccent+Icon"/>
    <dgm:cxn modelId="{4E4A6BB4-608C-4CE6-8478-E5A1764FC921}" srcId="{2F9F01BE-8703-4BDF-A86F-1C7CACD4C8CA}" destId="{28832A97-D010-43E9-B596-6F6F1D2ED4D9}" srcOrd="2" destOrd="0" parTransId="{F697B86D-D4CE-4863-B58B-DDC4ABE30556}" sibTransId="{7E864298-862D-4339-8274-02DA1A809622}"/>
    <dgm:cxn modelId="{EFFD44F3-8690-4C1E-9E2E-0C56F34A44AD}" type="presOf" srcId="{74C3DD8B-8E7B-4FBD-B7FB-1F0C1C8B0C59}" destId="{45111DD1-181E-40DE-8ECE-4E845E207338}" srcOrd="0" destOrd="0" presId="urn:microsoft.com/office/officeart/2005/8/layout/chevronAccent+Icon"/>
    <dgm:cxn modelId="{2FFE67FF-4CA5-4B09-A840-C6F87DC9BD53}" type="presOf" srcId="{2F9F01BE-8703-4BDF-A86F-1C7CACD4C8CA}" destId="{2DBCC56A-FC67-455B-9C40-DD030D02CE71}" srcOrd="0" destOrd="0" presId="urn:microsoft.com/office/officeart/2005/8/layout/chevronAccent+Icon"/>
    <dgm:cxn modelId="{A508A78C-8976-4C34-9D2F-A8D33537298A}" type="presParOf" srcId="{2DBCC56A-FC67-455B-9C40-DD030D02CE71}" destId="{C29941CA-A7B7-4FF7-ABA6-599E5F605F36}" srcOrd="0" destOrd="0" presId="urn:microsoft.com/office/officeart/2005/8/layout/chevronAccent+Icon"/>
    <dgm:cxn modelId="{3258AAB8-4F71-44BC-86E4-A9CDCA31A60E}" type="presParOf" srcId="{C29941CA-A7B7-4FF7-ABA6-599E5F605F36}" destId="{AF00496C-8EAE-4093-AB4A-07168359FA15}" srcOrd="0" destOrd="0" presId="urn:microsoft.com/office/officeart/2005/8/layout/chevronAccent+Icon"/>
    <dgm:cxn modelId="{A9E4AF8A-3B46-4BC6-88B4-A30694B0F7B5}" type="presParOf" srcId="{C29941CA-A7B7-4FF7-ABA6-599E5F605F36}" destId="{45111DD1-181E-40DE-8ECE-4E845E207338}" srcOrd="1" destOrd="0" presId="urn:microsoft.com/office/officeart/2005/8/layout/chevronAccent+Icon"/>
    <dgm:cxn modelId="{2F72EB76-26A6-4248-A154-219885A4A71A}" type="presParOf" srcId="{2DBCC56A-FC67-455B-9C40-DD030D02CE71}" destId="{006E8289-A61C-4D26-B6BF-6E87190D6C86}" srcOrd="1" destOrd="0" presId="urn:microsoft.com/office/officeart/2005/8/layout/chevronAccent+Icon"/>
    <dgm:cxn modelId="{DED06668-7847-4A77-853E-26E0AEE34617}" type="presParOf" srcId="{2DBCC56A-FC67-455B-9C40-DD030D02CE71}" destId="{5B6E4754-75D3-41F3-A9FC-BC807F3E1AA5}" srcOrd="2" destOrd="0" presId="urn:microsoft.com/office/officeart/2005/8/layout/chevronAccent+Icon"/>
    <dgm:cxn modelId="{B36C8B30-0621-4CC6-91A5-2538DD95ED3A}" type="presParOf" srcId="{5B6E4754-75D3-41F3-A9FC-BC807F3E1AA5}" destId="{91830EBD-EC3F-4BED-946D-CCC514BCA1CE}" srcOrd="0" destOrd="0" presId="urn:microsoft.com/office/officeart/2005/8/layout/chevronAccent+Icon"/>
    <dgm:cxn modelId="{558A1D55-581C-4A88-91B8-6258D0462FC3}" type="presParOf" srcId="{5B6E4754-75D3-41F3-A9FC-BC807F3E1AA5}" destId="{15A3E12B-BE49-40C5-AB48-CE9317DA06DC}" srcOrd="1" destOrd="0" presId="urn:microsoft.com/office/officeart/2005/8/layout/chevronAccent+Icon"/>
    <dgm:cxn modelId="{6D948B01-FA4B-43BB-81BA-9241C179F6C8}" type="presParOf" srcId="{2DBCC56A-FC67-455B-9C40-DD030D02CE71}" destId="{B80803D3-5552-4AD6-95BD-A86577D562E3}" srcOrd="3" destOrd="0" presId="urn:microsoft.com/office/officeart/2005/8/layout/chevronAccent+Icon"/>
    <dgm:cxn modelId="{F51A0AFA-280D-49B5-8AEF-1DF7B470CBF9}" type="presParOf" srcId="{2DBCC56A-FC67-455B-9C40-DD030D02CE71}" destId="{FBBE72C4-05CD-4AA6-BF30-E63B51B98D56}" srcOrd="4" destOrd="0" presId="urn:microsoft.com/office/officeart/2005/8/layout/chevronAccent+Icon"/>
    <dgm:cxn modelId="{DEB8448B-D855-48C2-97A0-AB24EA7E5F6A}" type="presParOf" srcId="{FBBE72C4-05CD-4AA6-BF30-E63B51B98D56}" destId="{0392FC9D-9331-4E5F-BFA1-8DBA84F37160}" srcOrd="0" destOrd="0" presId="urn:microsoft.com/office/officeart/2005/8/layout/chevronAccent+Icon"/>
    <dgm:cxn modelId="{7D2F9A38-5A4E-45D4-9B2F-41FBE9B26991}" type="presParOf" srcId="{FBBE72C4-05CD-4AA6-BF30-E63B51B98D56}" destId="{206AF3E6-04DD-4E13-8D26-7FF4645CAD98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0496C-8EAE-4093-AB4A-07168359FA15}">
      <dsp:nvSpPr>
        <dsp:cNvPr id="0" name=""/>
        <dsp:cNvSpPr/>
      </dsp:nvSpPr>
      <dsp:spPr>
        <a:xfrm>
          <a:off x="952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11DD1-181E-40DE-8ECE-4E845E207338}">
      <dsp:nvSpPr>
        <dsp:cNvPr id="0" name=""/>
        <dsp:cNvSpPr/>
      </dsp:nvSpPr>
      <dsp:spPr>
        <a:xfrm>
          <a:off x="639127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Arial"/>
              <a:cs typeface="Arial"/>
            </a:rPr>
            <a:t>Введение</a:t>
          </a:r>
        </a:p>
      </dsp:txBody>
      <dsp:txXfrm>
        <a:off x="666183" y="2389980"/>
        <a:ext cx="1966775" cy="869646"/>
      </dsp:txXfrm>
    </dsp:sp>
    <dsp:sp modelId="{91830EBD-EC3F-4BED-946D-CCC514BCA1CE}">
      <dsp:nvSpPr>
        <dsp:cNvPr id="0" name=""/>
        <dsp:cNvSpPr/>
      </dsp:nvSpPr>
      <dsp:spPr>
        <a:xfrm>
          <a:off x="2734468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3E12B-BE49-40C5-AB48-CE9317DA06DC}">
      <dsp:nvSpPr>
        <dsp:cNvPr id="0" name=""/>
        <dsp:cNvSpPr/>
      </dsp:nvSpPr>
      <dsp:spPr>
        <a:xfrm>
          <a:off x="3372643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/>
              <a:cs typeface="Arial"/>
            </a:rPr>
            <a:t>Проектирование </a:t>
          </a:r>
          <a:r>
            <a:rPr lang="en-US" sz="1600" kern="1200" err="1">
              <a:latin typeface="Arial"/>
              <a:cs typeface="Arial"/>
            </a:rPr>
            <a:t>печатной</a:t>
          </a:r>
          <a:r>
            <a:rPr lang="en-US" sz="1600" kern="1200">
              <a:latin typeface="Arial"/>
              <a:cs typeface="Arial"/>
            </a:rPr>
            <a:t> </a:t>
          </a:r>
          <a:r>
            <a:rPr lang="en-US" sz="1600" kern="1200" err="1">
              <a:latin typeface="Arial"/>
              <a:cs typeface="Arial"/>
            </a:rPr>
            <a:t>платы</a:t>
          </a:r>
        </a:p>
      </dsp:txBody>
      <dsp:txXfrm>
        <a:off x="3399699" y="2389980"/>
        <a:ext cx="1966775" cy="869646"/>
      </dsp:txXfrm>
    </dsp:sp>
    <dsp:sp modelId="{0392FC9D-9331-4E5F-BFA1-8DBA84F37160}">
      <dsp:nvSpPr>
        <dsp:cNvPr id="0" name=""/>
        <dsp:cNvSpPr/>
      </dsp:nvSpPr>
      <dsp:spPr>
        <a:xfrm>
          <a:off x="5467985" y="2131984"/>
          <a:ext cx="2393156" cy="923758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6AF3E6-04DD-4E13-8D26-7FF4645CAD98}">
      <dsp:nvSpPr>
        <dsp:cNvPr id="0" name=""/>
        <dsp:cNvSpPr/>
      </dsp:nvSpPr>
      <dsp:spPr>
        <a:xfrm>
          <a:off x="6106160" y="2362924"/>
          <a:ext cx="2020887" cy="923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latin typeface="Arial"/>
              <a:cs typeface="Arial"/>
            </a:rPr>
            <a:t>Разработка</a:t>
          </a:r>
          <a:r>
            <a:rPr lang="en-US" sz="1600" kern="1200">
              <a:latin typeface="Arial"/>
              <a:cs typeface="Arial"/>
            </a:rPr>
            <a:t> </a:t>
          </a:r>
          <a:r>
            <a:rPr lang="en-US" sz="1600" kern="1200" err="1">
              <a:latin typeface="Arial"/>
              <a:cs typeface="Arial"/>
            </a:rPr>
            <a:t>программного</a:t>
          </a:r>
          <a:r>
            <a:rPr lang="en-US" sz="1600" kern="1200">
              <a:latin typeface="Arial"/>
              <a:cs typeface="Arial"/>
            </a:rPr>
            <a:t> </a:t>
          </a:r>
          <a:r>
            <a:rPr lang="en-US" sz="1600" kern="1200" err="1">
              <a:latin typeface="Arial"/>
              <a:cs typeface="Arial"/>
            </a:rPr>
            <a:t>обеспечения</a:t>
          </a:r>
        </a:p>
      </dsp:txBody>
      <dsp:txXfrm>
        <a:off x="6133216" y="2389980"/>
        <a:ext cx="1966775" cy="869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A1E09-6DA0-4FB2-9A52-7F19C5050BA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02796-1FEB-42F9-A395-8F5885951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24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9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Fritzing — </a:t>
            </a:r>
            <a:r>
              <a:rPr lang="en-US" err="1"/>
              <a:t>отличный</a:t>
            </a:r>
            <a:r>
              <a:rPr lang="en-US"/>
              <a:t> </a:t>
            </a:r>
            <a:r>
              <a:rPr lang="en-US" err="1"/>
              <a:t>образовательный</a:t>
            </a:r>
            <a:r>
              <a:rPr lang="en-US"/>
              <a:t> </a:t>
            </a:r>
            <a:r>
              <a:rPr lang="en-US" err="1"/>
              <a:t>инструмент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проектирования</a:t>
            </a:r>
            <a:r>
              <a:rPr lang="en-US"/>
              <a:t> </a:t>
            </a:r>
            <a:r>
              <a:rPr lang="en-US" err="1"/>
              <a:t>печатных</a:t>
            </a:r>
            <a:r>
              <a:rPr lang="en-US"/>
              <a:t> </a:t>
            </a:r>
            <a:r>
              <a:rPr lang="en-US" err="1"/>
              <a:t>плат</a:t>
            </a:r>
            <a:r>
              <a:rPr lang="en-US"/>
              <a:t> с </a:t>
            </a:r>
            <a:r>
              <a:rPr lang="en-US" err="1"/>
              <a:t>открытым</a:t>
            </a:r>
            <a:r>
              <a:rPr lang="en-US"/>
              <a:t> </a:t>
            </a:r>
            <a:r>
              <a:rPr lang="en-US" err="1"/>
              <a:t>исходным</a:t>
            </a:r>
            <a:r>
              <a:rPr lang="en-US"/>
              <a:t> </a:t>
            </a:r>
            <a:r>
              <a:rPr lang="en-US" err="1"/>
              <a:t>кодом</a:t>
            </a:r>
            <a:r>
              <a:rPr lang="en-US"/>
              <a:t>, </a:t>
            </a:r>
            <a:r>
              <a:rPr lang="en-US" err="1"/>
              <a:t>который</a:t>
            </a:r>
            <a:r>
              <a:rPr lang="en-US"/>
              <a:t> </a:t>
            </a:r>
            <a:r>
              <a:rPr lang="en-US" err="1"/>
              <a:t>обычно</a:t>
            </a:r>
            <a:r>
              <a:rPr lang="en-US"/>
              <a:t> </a:t>
            </a:r>
            <a:r>
              <a:rPr lang="en-US" err="1"/>
              <a:t>используется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быстрого</a:t>
            </a:r>
            <a:r>
              <a:rPr lang="en-US"/>
              <a:t> </a:t>
            </a:r>
            <a:r>
              <a:rPr lang="en-US" err="1"/>
              <a:t>прототипирования</a:t>
            </a:r>
            <a:r>
              <a:rPr lang="en-US"/>
              <a:t>. </a:t>
            </a:r>
            <a:r>
              <a:rPr lang="en-US" err="1"/>
              <a:t>Давайте</a:t>
            </a:r>
            <a:r>
              <a:rPr lang="en-US"/>
              <a:t> </a:t>
            </a:r>
            <a:r>
              <a:rPr lang="en-US" err="1"/>
              <a:t>создадим</a:t>
            </a:r>
            <a:r>
              <a:rPr lang="en-US"/>
              <a:t> </a:t>
            </a:r>
            <a:r>
              <a:rPr lang="en-US" err="1"/>
              <a:t>проект</a:t>
            </a:r>
            <a:r>
              <a:rPr lang="en-US"/>
              <a:t> Fritzing и </a:t>
            </a:r>
            <a:r>
              <a:rPr lang="en-US" err="1"/>
              <a:t>спроектируем</a:t>
            </a:r>
            <a:r>
              <a:rPr lang="en-US"/>
              <a:t> </a:t>
            </a:r>
            <a:r>
              <a:rPr lang="en-US" err="1"/>
              <a:t>прототип</a:t>
            </a:r>
            <a:r>
              <a:rPr lang="en-US"/>
              <a:t> </a:t>
            </a:r>
            <a:r>
              <a:rPr lang="en-US" err="1"/>
              <a:t>нашей</a:t>
            </a:r>
            <a:r>
              <a:rPr lang="en-US"/>
              <a:t> </a:t>
            </a:r>
            <a:r>
              <a:rPr lang="en-US" err="1"/>
              <a:t>печатной</a:t>
            </a:r>
            <a:r>
              <a:rPr lang="en-US"/>
              <a:t> </a:t>
            </a:r>
            <a:r>
              <a:rPr lang="en-US" err="1"/>
              <a:t>платы</a:t>
            </a:r>
            <a:r>
              <a:rPr lang="en-US"/>
              <a:t>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19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Script at :  https://github.com/UNEPG/fritzing-obc-blank</a:t>
            </a:r>
          </a:p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60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KiCad</a:t>
            </a:r>
            <a:r>
              <a:rPr lang="en-US"/>
              <a:t> </a:t>
            </a:r>
            <a:r>
              <a:rPr lang="en-US" err="1"/>
              <a:t>является</a:t>
            </a:r>
            <a:r>
              <a:rPr lang="en-US"/>
              <a:t> </a:t>
            </a:r>
            <a:r>
              <a:rPr lang="en-US" err="1"/>
              <a:t>одной</a:t>
            </a:r>
            <a:r>
              <a:rPr lang="en-US"/>
              <a:t> </a:t>
            </a:r>
            <a:r>
              <a:rPr lang="en-US" err="1"/>
              <a:t>из</a:t>
            </a:r>
            <a:r>
              <a:rPr lang="en-US"/>
              <a:t> </a:t>
            </a:r>
            <a:r>
              <a:rPr lang="en-US" err="1"/>
              <a:t>самых</a:t>
            </a:r>
            <a:r>
              <a:rPr lang="en-US"/>
              <a:t> </a:t>
            </a:r>
            <a:r>
              <a:rPr lang="en-US" err="1"/>
              <a:t>популярных</a:t>
            </a:r>
            <a:r>
              <a:rPr lang="en-US"/>
              <a:t> </a:t>
            </a:r>
            <a:r>
              <a:rPr lang="en-US" err="1"/>
              <a:t>программ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проектирования</a:t>
            </a:r>
            <a:r>
              <a:rPr lang="en-US"/>
              <a:t> </a:t>
            </a:r>
            <a:r>
              <a:rPr lang="en-US" err="1"/>
              <a:t>печатных</a:t>
            </a:r>
            <a:r>
              <a:rPr lang="en-US"/>
              <a:t> </a:t>
            </a:r>
            <a:r>
              <a:rPr lang="en-US" err="1"/>
              <a:t>плат</a:t>
            </a:r>
            <a:r>
              <a:rPr lang="en-US"/>
              <a:t> в </a:t>
            </a:r>
            <a:r>
              <a:rPr lang="en-US" err="1"/>
              <a:t>электронной</a:t>
            </a:r>
            <a:r>
              <a:rPr lang="en-US"/>
              <a:t> </a:t>
            </a:r>
            <a:r>
              <a:rPr lang="en-US" err="1"/>
              <a:t>промышленности</a:t>
            </a:r>
            <a:r>
              <a:rPr lang="en-US"/>
              <a:t> и </a:t>
            </a:r>
            <a:r>
              <a:rPr lang="en-US" err="1"/>
              <a:t>широко</a:t>
            </a:r>
            <a:r>
              <a:rPr lang="en-US"/>
              <a:t> </a:t>
            </a:r>
            <a:r>
              <a:rPr lang="en-US" err="1"/>
              <a:t>используется</a:t>
            </a:r>
            <a:r>
              <a:rPr lang="en-US"/>
              <a:t> </a:t>
            </a:r>
            <a:r>
              <a:rPr lang="en-US" err="1"/>
              <a:t>во</a:t>
            </a:r>
            <a:r>
              <a:rPr lang="en-US"/>
              <a:t> </a:t>
            </a:r>
            <a:r>
              <a:rPr lang="en-US" err="1"/>
              <a:t>многих</a:t>
            </a:r>
            <a:r>
              <a:rPr lang="en-US"/>
              <a:t> </a:t>
            </a:r>
            <a:r>
              <a:rPr lang="en-US" err="1"/>
              <a:t>проектах</a:t>
            </a:r>
            <a:r>
              <a:rPr lang="en-US"/>
              <a:t>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75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Нам</a:t>
            </a:r>
            <a:r>
              <a:rPr lang="en-US"/>
              <a:t> </a:t>
            </a:r>
            <a:r>
              <a:rPr lang="en-US" err="1"/>
              <a:t>понадобится</a:t>
            </a:r>
            <a:r>
              <a:rPr lang="en-US"/>
              <a:t> </a:t>
            </a:r>
            <a:r>
              <a:rPr lang="en-US" err="1"/>
              <a:t>питание</a:t>
            </a:r>
            <a:r>
              <a:rPr lang="en-US"/>
              <a:t> 3.3В и 5В, </a:t>
            </a:r>
            <a:r>
              <a:rPr lang="en-US" err="1"/>
              <a:t>заземление</a:t>
            </a:r>
            <a:r>
              <a:rPr lang="en-US"/>
              <a:t>, </a:t>
            </a:r>
            <a:r>
              <a:rPr lang="en-US" err="1"/>
              <a:t>линии</a:t>
            </a:r>
            <a:r>
              <a:rPr lang="en-US"/>
              <a:t> I2C и UART </a:t>
            </a:r>
            <a:r>
              <a:rPr lang="en-US" err="1"/>
              <a:t>от</a:t>
            </a:r>
            <a:r>
              <a:rPr lang="en-US"/>
              <a:t> raspberry Pi.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5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Нам</a:t>
            </a:r>
            <a:r>
              <a:rPr lang="en-US"/>
              <a:t> </a:t>
            </a:r>
            <a:r>
              <a:rPr lang="en-US" err="1"/>
              <a:t>понадобится</a:t>
            </a:r>
            <a:r>
              <a:rPr lang="en-US"/>
              <a:t> </a:t>
            </a:r>
            <a:r>
              <a:rPr lang="en-US" err="1"/>
              <a:t>питание</a:t>
            </a:r>
            <a:r>
              <a:rPr lang="en-US"/>
              <a:t> 3.3В и 5В, </a:t>
            </a:r>
            <a:r>
              <a:rPr lang="en-US" err="1"/>
              <a:t>заземление</a:t>
            </a:r>
            <a:r>
              <a:rPr lang="en-US"/>
              <a:t>, </a:t>
            </a:r>
            <a:r>
              <a:rPr lang="en-US" err="1"/>
              <a:t>линии</a:t>
            </a:r>
            <a:r>
              <a:rPr lang="en-US"/>
              <a:t> I2C и UART </a:t>
            </a:r>
            <a:r>
              <a:rPr lang="en-US" err="1"/>
              <a:t>от</a:t>
            </a:r>
            <a:r>
              <a:rPr lang="en-US"/>
              <a:t> raspberry Pi.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76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Нам</a:t>
            </a:r>
            <a:r>
              <a:rPr lang="en-US"/>
              <a:t> </a:t>
            </a:r>
            <a:r>
              <a:rPr lang="en-US" err="1"/>
              <a:t>понадобится</a:t>
            </a:r>
            <a:r>
              <a:rPr lang="en-US"/>
              <a:t> </a:t>
            </a:r>
            <a:r>
              <a:rPr lang="en-US" err="1"/>
              <a:t>питание</a:t>
            </a:r>
            <a:r>
              <a:rPr lang="en-US"/>
              <a:t> 3.3В и 5В, </a:t>
            </a:r>
            <a:r>
              <a:rPr lang="en-US" err="1"/>
              <a:t>заземление</a:t>
            </a:r>
            <a:r>
              <a:rPr lang="en-US"/>
              <a:t>, </a:t>
            </a:r>
            <a:r>
              <a:rPr lang="en-US" err="1"/>
              <a:t>линии</a:t>
            </a:r>
            <a:r>
              <a:rPr lang="en-US"/>
              <a:t> I2C и UART </a:t>
            </a:r>
            <a:r>
              <a:rPr lang="en-US" err="1"/>
              <a:t>от</a:t>
            </a:r>
            <a:r>
              <a:rPr lang="en-US"/>
              <a:t> raspberry Pi. 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72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Откройте</a:t>
            </a:r>
            <a:r>
              <a:rPr lang="en-US"/>
              <a:t> </a:t>
            </a:r>
            <a:r>
              <a:rPr lang="en-US" err="1"/>
              <a:t>браузер</a:t>
            </a:r>
            <a:r>
              <a:rPr lang="en-US"/>
              <a:t> и </a:t>
            </a:r>
            <a:r>
              <a:rPr lang="en-US" err="1"/>
              <a:t>перейдите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https://github.com/unepg/KiCad-OBC-Blank . </a:t>
            </a:r>
          </a:p>
          <a:p>
            <a:endParaRPr lang="en-US"/>
          </a:p>
          <a:p>
            <a:r>
              <a:rPr lang="en-US"/>
              <a:t>1. </a:t>
            </a:r>
            <a:r>
              <a:rPr lang="en-US" err="1"/>
              <a:t>Загрузите</a:t>
            </a:r>
            <a:r>
              <a:rPr lang="en-US"/>
              <a:t> </a:t>
            </a:r>
            <a:r>
              <a:rPr lang="en-US" err="1"/>
              <a:t>репозиторий</a:t>
            </a:r>
            <a:r>
              <a:rPr lang="en-US"/>
              <a:t> с GitHub.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2. </a:t>
            </a:r>
            <a:r>
              <a:rPr lang="en-US" err="1"/>
              <a:t>Разархивируйте</a:t>
            </a:r>
            <a:r>
              <a:rPr lang="en-US"/>
              <a:t> </a:t>
            </a:r>
            <a:r>
              <a:rPr lang="en-US" err="1"/>
              <a:t>файлы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рабочий</a:t>
            </a:r>
            <a:r>
              <a:rPr lang="en-US"/>
              <a:t> </a:t>
            </a:r>
            <a:r>
              <a:rPr lang="en-US" err="1"/>
              <a:t>стол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3. </a:t>
            </a:r>
            <a:r>
              <a:rPr lang="en-US" err="1"/>
              <a:t>Дважды</a:t>
            </a:r>
            <a:r>
              <a:rPr lang="en-US"/>
              <a:t> </a:t>
            </a:r>
            <a:r>
              <a:rPr lang="en-US" err="1"/>
              <a:t>щелкните</a:t>
            </a:r>
            <a:r>
              <a:rPr lang="en-US"/>
              <a:t>, </a:t>
            </a:r>
            <a:r>
              <a:rPr lang="en-US" err="1"/>
              <a:t>чтобы</a:t>
            </a:r>
            <a:r>
              <a:rPr lang="en-US"/>
              <a:t> </a:t>
            </a:r>
            <a:r>
              <a:rPr lang="en-US" err="1"/>
              <a:t>открыть</a:t>
            </a:r>
            <a:r>
              <a:rPr lang="en-US"/>
              <a:t> </a:t>
            </a:r>
            <a:r>
              <a:rPr lang="en-US" err="1"/>
              <a:t>проект</a:t>
            </a:r>
            <a:r>
              <a:rPr lang="en-US"/>
              <a:t> </a:t>
            </a:r>
            <a:r>
              <a:rPr lang="en-US" err="1"/>
              <a:t>KiCad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4. </a:t>
            </a:r>
            <a:r>
              <a:rPr lang="en-US" err="1"/>
              <a:t>Поскольку</a:t>
            </a:r>
            <a:r>
              <a:rPr lang="en-US"/>
              <a:t> в </a:t>
            </a:r>
            <a:r>
              <a:rPr lang="en-US" err="1"/>
              <a:t>предыдущих</a:t>
            </a:r>
            <a:r>
              <a:rPr lang="en-US"/>
              <a:t> </a:t>
            </a:r>
            <a:r>
              <a:rPr lang="en-US" err="1"/>
              <a:t>модулях</a:t>
            </a:r>
            <a:r>
              <a:rPr lang="en-US"/>
              <a:t> </a:t>
            </a:r>
            <a:r>
              <a:rPr lang="en-US" err="1"/>
              <a:t>уже</a:t>
            </a:r>
            <a:r>
              <a:rPr lang="en-US"/>
              <a:t> </a:t>
            </a:r>
            <a:r>
              <a:rPr lang="en-US" err="1"/>
              <a:t>был</a:t>
            </a:r>
            <a:r>
              <a:rPr lang="en-US"/>
              <a:t> </a:t>
            </a:r>
            <a:r>
              <a:rPr lang="en-US" err="1"/>
              <a:t>представлен</a:t>
            </a:r>
            <a:r>
              <a:rPr lang="en-US"/>
              <a:t> </a:t>
            </a:r>
            <a:r>
              <a:rPr lang="en-US" err="1"/>
              <a:t>KiCad</a:t>
            </a:r>
            <a:r>
              <a:rPr lang="en-US"/>
              <a:t> и </a:t>
            </a:r>
            <a:r>
              <a:rPr lang="en-US" err="1"/>
              <a:t>его</a:t>
            </a:r>
            <a:r>
              <a:rPr lang="en-US"/>
              <a:t> </a:t>
            </a:r>
            <a:r>
              <a:rPr lang="en-US" err="1"/>
              <a:t>основные</a:t>
            </a:r>
            <a:r>
              <a:rPr lang="en-US"/>
              <a:t> </a:t>
            </a:r>
            <a:r>
              <a:rPr lang="en-US" err="1"/>
              <a:t>инструменты</a:t>
            </a:r>
            <a:r>
              <a:rPr lang="en-US"/>
              <a:t>,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не</a:t>
            </a:r>
            <a:r>
              <a:rPr lang="en-US"/>
              <a:t> </a:t>
            </a:r>
            <a:r>
              <a:rPr lang="en-US" err="1"/>
              <a:t>собираемся</a:t>
            </a:r>
            <a:r>
              <a:rPr lang="en-US"/>
              <a:t> </a:t>
            </a:r>
            <a:r>
              <a:rPr lang="en-US" err="1"/>
              <a:t>повторять</a:t>
            </a:r>
            <a:r>
              <a:rPr lang="en-US"/>
              <a:t> </a:t>
            </a:r>
            <a:r>
              <a:rPr lang="en-US" err="1"/>
              <a:t>тот</a:t>
            </a:r>
            <a:r>
              <a:rPr lang="en-US"/>
              <a:t> </a:t>
            </a:r>
            <a:r>
              <a:rPr lang="en-US" err="1"/>
              <a:t>же</a:t>
            </a:r>
            <a:r>
              <a:rPr lang="en-US"/>
              <a:t> </a:t>
            </a:r>
            <a:r>
              <a:rPr lang="en-US" err="1"/>
              <a:t>процесс</a:t>
            </a:r>
            <a:r>
              <a:rPr lang="en-US"/>
              <a:t>, </a:t>
            </a:r>
            <a:r>
              <a:rPr lang="en-US" err="1"/>
              <a:t>вместо</a:t>
            </a:r>
            <a:r>
              <a:rPr lang="en-US"/>
              <a:t> </a:t>
            </a:r>
            <a:r>
              <a:rPr lang="en-US" err="1"/>
              <a:t>этого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сосредоточимся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создании</a:t>
            </a:r>
            <a:r>
              <a:rPr lang="en-US"/>
              <a:t> </a:t>
            </a:r>
            <a:r>
              <a:rPr lang="en-US" err="1"/>
              <a:t>печатной</a:t>
            </a:r>
            <a:r>
              <a:rPr lang="en-US"/>
              <a:t> </a:t>
            </a:r>
            <a:r>
              <a:rPr lang="en-US" err="1"/>
              <a:t>платы</a:t>
            </a:r>
            <a:r>
              <a:rPr lang="en-US"/>
              <a:t> с </a:t>
            </a:r>
            <a:r>
              <a:rPr lang="en-US" err="1"/>
              <a:t>использованием</a:t>
            </a:r>
            <a:r>
              <a:rPr lang="en-US"/>
              <a:t> </a:t>
            </a:r>
            <a:r>
              <a:rPr lang="en-US" err="1"/>
              <a:t>существующих</a:t>
            </a:r>
            <a:r>
              <a:rPr lang="en-US"/>
              <a:t> </a:t>
            </a:r>
            <a:r>
              <a:rPr lang="en-US" err="1"/>
              <a:t>библиотек</a:t>
            </a:r>
            <a:r>
              <a:rPr lang="en-US"/>
              <a:t> </a:t>
            </a:r>
            <a:r>
              <a:rPr lang="en-US" err="1"/>
              <a:t>компонентов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5.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уже</a:t>
            </a:r>
            <a:r>
              <a:rPr lang="en-US"/>
              <a:t> </a:t>
            </a:r>
            <a:r>
              <a:rPr lang="en-US" err="1"/>
              <a:t>предоставили</a:t>
            </a:r>
            <a:r>
              <a:rPr lang="en-US"/>
              <a:t> </a:t>
            </a:r>
            <a:r>
              <a:rPr lang="en-US" err="1"/>
              <a:t>основные</a:t>
            </a:r>
            <a:r>
              <a:rPr lang="en-US"/>
              <a:t> </a:t>
            </a:r>
            <a:r>
              <a:rPr lang="en-US" err="1"/>
              <a:t>компоненты</a:t>
            </a:r>
            <a:r>
              <a:rPr lang="en-US"/>
              <a:t>, </a:t>
            </a:r>
            <a:r>
              <a:rPr lang="en-US" err="1"/>
              <a:t>которые</a:t>
            </a:r>
            <a:r>
              <a:rPr lang="en-US"/>
              <a:t> </a:t>
            </a:r>
            <a:r>
              <a:rPr lang="en-US" err="1"/>
              <a:t>будут</a:t>
            </a:r>
            <a:r>
              <a:rPr lang="en-US"/>
              <a:t> </a:t>
            </a:r>
            <a:r>
              <a:rPr lang="en-US" err="1"/>
              <a:t>использоваться</a:t>
            </a:r>
            <a:r>
              <a:rPr lang="en-US"/>
              <a:t> в </a:t>
            </a:r>
            <a:r>
              <a:rPr lang="en-US" err="1"/>
              <a:t>этом</a:t>
            </a:r>
            <a:r>
              <a:rPr lang="en-US"/>
              <a:t> </a:t>
            </a:r>
            <a:r>
              <a:rPr lang="en-US" err="1"/>
              <a:t>проекте</a:t>
            </a:r>
            <a:r>
              <a:rPr lang="en-US"/>
              <a:t>, а </a:t>
            </a:r>
            <a:r>
              <a:rPr lang="en-US" err="1"/>
              <a:t>именно</a:t>
            </a:r>
            <a:r>
              <a:rPr lang="en-US"/>
              <a:t> </a:t>
            </a:r>
            <a:r>
              <a:rPr lang="en-US" err="1"/>
              <a:t>микропроцессор</a:t>
            </a:r>
            <a:r>
              <a:rPr lang="en-US"/>
              <a:t> Raspberry Pi, </a:t>
            </a:r>
            <a:r>
              <a:rPr lang="en-US" err="1"/>
              <a:t>датчик</a:t>
            </a:r>
            <a:r>
              <a:rPr lang="en-US"/>
              <a:t> </a:t>
            </a:r>
            <a:r>
              <a:rPr lang="en-US" err="1"/>
              <a:t>влажности</a:t>
            </a:r>
            <a:r>
              <a:rPr lang="en-US"/>
              <a:t> и </a:t>
            </a:r>
            <a:r>
              <a:rPr lang="en-US" err="1"/>
              <a:t>температуры</a:t>
            </a:r>
            <a:r>
              <a:rPr lang="en-US"/>
              <a:t> HTS221, 9-осевой </a:t>
            </a:r>
            <a:r>
              <a:rPr lang="en-US" err="1"/>
              <a:t>акселерометр</a:t>
            </a:r>
            <a:r>
              <a:rPr lang="en-US"/>
              <a:t> LSM9DS1, </a:t>
            </a:r>
            <a:r>
              <a:rPr lang="en-US" err="1"/>
              <a:t>гироскоп</a:t>
            </a:r>
            <a:r>
              <a:rPr lang="en-US"/>
              <a:t> и </a:t>
            </a:r>
            <a:r>
              <a:rPr lang="en-US" err="1"/>
              <a:t>магнитометр</a:t>
            </a:r>
            <a:r>
              <a:rPr lang="en-US"/>
              <a:t>.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включили</a:t>
            </a:r>
            <a:r>
              <a:rPr lang="en-US"/>
              <a:t> </a:t>
            </a:r>
            <a:r>
              <a:rPr lang="en-US" err="1"/>
              <a:t>некоторые</a:t>
            </a:r>
            <a:r>
              <a:rPr lang="en-US"/>
              <a:t> </a:t>
            </a:r>
            <a:r>
              <a:rPr lang="en-US" err="1"/>
              <a:t>конденсаторы</a:t>
            </a:r>
            <a:r>
              <a:rPr lang="en-US"/>
              <a:t>, </a:t>
            </a:r>
            <a:r>
              <a:rPr lang="en-US" err="1"/>
              <a:t>резисторы</a:t>
            </a:r>
            <a:r>
              <a:rPr lang="en-US"/>
              <a:t> и </a:t>
            </a:r>
            <a:r>
              <a:rPr lang="en-US" err="1"/>
              <a:t>символы</a:t>
            </a:r>
            <a:r>
              <a:rPr lang="en-US"/>
              <a:t> </a:t>
            </a:r>
            <a:r>
              <a:rPr lang="en-US" err="1"/>
              <a:t>мощности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использования</a:t>
            </a:r>
            <a:r>
              <a:rPr lang="en-US"/>
              <a:t>. (</a:t>
            </a:r>
            <a:r>
              <a:rPr lang="en-US" err="1"/>
              <a:t>компоненты</a:t>
            </a:r>
            <a:r>
              <a:rPr lang="en-US"/>
              <a:t> </a:t>
            </a:r>
            <a:r>
              <a:rPr lang="en-US" err="1"/>
              <a:t>должны</a:t>
            </a:r>
            <a:r>
              <a:rPr lang="en-US"/>
              <a:t> </a:t>
            </a:r>
            <a:r>
              <a:rPr lang="en-US" err="1"/>
              <a:t>быть</a:t>
            </a:r>
            <a:r>
              <a:rPr lang="en-US"/>
              <a:t> </a:t>
            </a:r>
            <a:r>
              <a:rPr lang="en-US" err="1"/>
              <a:t>выделены</a:t>
            </a:r>
            <a:r>
              <a:rPr lang="en-US"/>
              <a:t> в </a:t>
            </a:r>
            <a:r>
              <a:rPr lang="en-US" err="1"/>
              <a:t>видео</a:t>
            </a:r>
            <a:r>
              <a:rPr lang="en-US"/>
              <a:t> </a:t>
            </a:r>
            <a:r>
              <a:rPr lang="en-US" err="1"/>
              <a:t>прямоугольными</a:t>
            </a:r>
            <a:r>
              <a:rPr lang="en-US"/>
              <a:t> </a:t>
            </a:r>
            <a:r>
              <a:rPr lang="en-US" err="1"/>
              <a:t>областями</a:t>
            </a:r>
            <a:r>
              <a:rPr lang="en-US"/>
              <a:t>)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6. </a:t>
            </a:r>
            <a:r>
              <a:rPr lang="en-US" err="1"/>
              <a:t>Давайте</a:t>
            </a:r>
            <a:r>
              <a:rPr lang="en-US"/>
              <a:t> </a:t>
            </a:r>
            <a:r>
              <a:rPr lang="en-US" err="1"/>
              <a:t>сначала</a:t>
            </a:r>
            <a:r>
              <a:rPr lang="en-US"/>
              <a:t> </a:t>
            </a:r>
            <a:r>
              <a:rPr lang="en-US" err="1"/>
              <a:t>воспользуемся</a:t>
            </a:r>
            <a:r>
              <a:rPr lang="en-US"/>
              <a:t> </a:t>
            </a:r>
            <a:r>
              <a:rPr lang="en-US" err="1"/>
              <a:t>микропроцессором</a:t>
            </a:r>
            <a:r>
              <a:rPr lang="en-US"/>
              <a:t> Raspberry Pi. (</a:t>
            </a:r>
            <a:r>
              <a:rPr lang="en-US" err="1"/>
              <a:t>Конец</a:t>
            </a:r>
            <a:r>
              <a:rPr lang="en-US"/>
              <a:t> </a:t>
            </a:r>
            <a:r>
              <a:rPr lang="en-US" err="1"/>
              <a:t>первого</a:t>
            </a:r>
            <a:r>
              <a:rPr lang="en-US"/>
              <a:t> </a:t>
            </a:r>
            <a:r>
              <a:rPr lang="en-US" err="1"/>
              <a:t>видео</a:t>
            </a:r>
            <a:r>
              <a:rPr lang="en-US"/>
              <a:t> </a:t>
            </a:r>
            <a:r>
              <a:rPr lang="en-US" err="1"/>
              <a:t>здесь</a:t>
            </a:r>
            <a:r>
              <a:rPr lang="en-US"/>
              <a:t>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24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В </a:t>
            </a:r>
            <a:r>
              <a:rPr lang="en-US" err="1"/>
              <a:t>этом</a:t>
            </a:r>
            <a:r>
              <a:rPr lang="en-US"/>
              <a:t> </a:t>
            </a:r>
            <a:r>
              <a:rPr lang="en-US" err="1"/>
              <a:t>уроке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узнали</a:t>
            </a:r>
            <a:r>
              <a:rPr lang="en-US"/>
              <a:t>, </a:t>
            </a:r>
            <a:r>
              <a:rPr lang="en-US" err="1"/>
              <a:t>как</a:t>
            </a:r>
            <a:r>
              <a:rPr lang="en-US"/>
              <a:t> </a:t>
            </a:r>
            <a:r>
              <a:rPr lang="en-US" err="1"/>
              <a:t>планировать</a:t>
            </a:r>
            <a:r>
              <a:rPr lang="en-US"/>
              <a:t> и </a:t>
            </a:r>
            <a:r>
              <a:rPr lang="en-US" err="1"/>
              <a:t>проектировать</a:t>
            </a:r>
            <a:r>
              <a:rPr lang="en-US"/>
              <a:t> OBC с </a:t>
            </a:r>
            <a:r>
              <a:rPr lang="en-US" err="1"/>
              <a:t>помощью</a:t>
            </a:r>
            <a:r>
              <a:rPr lang="en-US"/>
              <a:t> Fritzing и </a:t>
            </a:r>
            <a:r>
              <a:rPr lang="en-US" err="1"/>
              <a:t>KiCad</a:t>
            </a:r>
            <a:r>
              <a:rPr lang="en-US"/>
              <a:t>. В </a:t>
            </a:r>
            <a:r>
              <a:rPr lang="en-US" err="1"/>
              <a:t>следующем</a:t>
            </a:r>
            <a:r>
              <a:rPr lang="en-US"/>
              <a:t> </a:t>
            </a:r>
            <a:r>
              <a:rPr lang="en-US" err="1"/>
              <a:t>уроке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познакомим</a:t>
            </a:r>
            <a:r>
              <a:rPr lang="en-US"/>
              <a:t> </a:t>
            </a:r>
            <a:r>
              <a:rPr lang="en-US" err="1"/>
              <a:t>вас</a:t>
            </a:r>
            <a:r>
              <a:rPr lang="en-US"/>
              <a:t> с </a:t>
            </a:r>
            <a:r>
              <a:rPr lang="en-US" err="1"/>
              <a:t>одним</a:t>
            </a:r>
            <a:r>
              <a:rPr lang="en-US"/>
              <a:t> </a:t>
            </a:r>
            <a:r>
              <a:rPr lang="en-US" err="1"/>
              <a:t>из</a:t>
            </a:r>
            <a:r>
              <a:rPr lang="en-US"/>
              <a:t> </a:t>
            </a:r>
            <a:r>
              <a:rPr lang="en-US" err="1"/>
              <a:t>самых</a:t>
            </a:r>
            <a:r>
              <a:rPr lang="en-US"/>
              <a:t> </a:t>
            </a:r>
            <a:r>
              <a:rPr lang="en-US" err="1"/>
              <a:t>популярных</a:t>
            </a:r>
            <a:r>
              <a:rPr lang="en-US"/>
              <a:t> </a:t>
            </a:r>
            <a:r>
              <a:rPr lang="en-US" err="1"/>
              <a:t>языков</a:t>
            </a:r>
            <a:r>
              <a:rPr lang="en-US"/>
              <a:t> </a:t>
            </a:r>
            <a:r>
              <a:rPr lang="en-US" err="1"/>
              <a:t>программирования</a:t>
            </a:r>
            <a:r>
              <a:rPr lang="en-US"/>
              <a:t> в </a:t>
            </a:r>
            <a:r>
              <a:rPr lang="en-US" err="1"/>
              <a:t>мире</a:t>
            </a:r>
            <a:r>
              <a:rPr lang="en-US"/>
              <a:t>.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err="1"/>
              <a:t>До</a:t>
            </a:r>
            <a:r>
              <a:rPr lang="en-US"/>
              <a:t> </a:t>
            </a:r>
            <a:r>
              <a:rPr lang="en-US" err="1"/>
              <a:t>встречи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следующем</a:t>
            </a:r>
            <a:r>
              <a:rPr lang="en-US"/>
              <a:t> </a:t>
            </a:r>
            <a:r>
              <a:rPr lang="en-US" err="1"/>
              <a:t>уроке</a:t>
            </a:r>
            <a:r>
              <a:rPr lang="en-US"/>
              <a:t>, </a:t>
            </a:r>
            <a:r>
              <a:rPr lang="en-US" err="1"/>
              <a:t>желаю</a:t>
            </a:r>
            <a:r>
              <a:rPr lang="en-US"/>
              <a:t> </a:t>
            </a:r>
            <a:r>
              <a:rPr lang="en-US" err="1"/>
              <a:t>вам</a:t>
            </a:r>
            <a:r>
              <a:rPr lang="en-US"/>
              <a:t> </a:t>
            </a:r>
            <a:r>
              <a:rPr lang="en-US" err="1"/>
              <a:t>приятного</a:t>
            </a:r>
            <a:r>
              <a:rPr lang="en-US"/>
              <a:t> </a:t>
            </a:r>
            <a:r>
              <a:rPr lang="en-US" err="1"/>
              <a:t>изучения</a:t>
            </a:r>
            <a:r>
              <a:rPr lang="en-US"/>
              <a:t> и </a:t>
            </a:r>
            <a:r>
              <a:rPr lang="en-US" err="1"/>
              <a:t>хорошего</a:t>
            </a:r>
            <a:r>
              <a:rPr lang="en-US"/>
              <a:t> </a:t>
            </a:r>
            <a:r>
              <a:rPr lang="en-US" err="1"/>
              <a:t>дня</a:t>
            </a:r>
            <a:r>
              <a:rPr lang="en-US"/>
              <a:t>!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86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26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В </a:t>
            </a:r>
            <a:r>
              <a:rPr lang="en-US" err="1"/>
              <a:t>предыдущей</a:t>
            </a:r>
            <a:r>
              <a:rPr lang="en-US"/>
              <a:t> </a:t>
            </a:r>
            <a:r>
              <a:rPr lang="en-US" err="1"/>
              <a:t>лекции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узнали</a:t>
            </a:r>
            <a:r>
              <a:rPr lang="en-US"/>
              <a:t> </a:t>
            </a:r>
            <a:r>
              <a:rPr lang="en-US" err="1"/>
              <a:t>об</a:t>
            </a:r>
            <a:r>
              <a:rPr lang="en-US"/>
              <a:t> OBC, </a:t>
            </a:r>
            <a:r>
              <a:rPr lang="en-US" err="1"/>
              <a:t>его</a:t>
            </a:r>
            <a:r>
              <a:rPr lang="en-US"/>
              <a:t> </a:t>
            </a:r>
            <a:r>
              <a:rPr lang="en-US" err="1"/>
              <a:t>аппаратных</a:t>
            </a:r>
            <a:r>
              <a:rPr lang="en-US"/>
              <a:t> </a:t>
            </a:r>
            <a:r>
              <a:rPr lang="en-US" err="1"/>
              <a:t>компонентах</a:t>
            </a:r>
            <a:r>
              <a:rPr lang="en-US"/>
              <a:t> и </a:t>
            </a:r>
            <a:r>
              <a:rPr lang="en-US" err="1"/>
              <a:t>основных</a:t>
            </a:r>
            <a:r>
              <a:rPr lang="en-US"/>
              <a:t> </a:t>
            </a:r>
            <a:r>
              <a:rPr lang="en-US" err="1"/>
              <a:t>функциях</a:t>
            </a:r>
            <a:r>
              <a:rPr lang="en-US"/>
              <a:t>. В </a:t>
            </a:r>
            <a:r>
              <a:rPr lang="en-US" err="1"/>
              <a:t>начале</a:t>
            </a:r>
            <a:r>
              <a:rPr lang="en-US"/>
              <a:t> </a:t>
            </a:r>
            <a:r>
              <a:rPr lang="en-US" err="1"/>
              <a:t>этой</a:t>
            </a:r>
            <a:r>
              <a:rPr lang="en-US"/>
              <a:t> </a:t>
            </a:r>
            <a:r>
              <a:rPr lang="en-US" err="1"/>
              <a:t>лекции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познакомимся</a:t>
            </a:r>
            <a:r>
              <a:rPr lang="en-US"/>
              <a:t> с </a:t>
            </a:r>
            <a:r>
              <a:rPr lang="en-US" err="1"/>
              <a:t>проектом</a:t>
            </a:r>
            <a:r>
              <a:rPr lang="en-US"/>
              <a:t> Astro-Pi, а </a:t>
            </a:r>
            <a:r>
              <a:rPr lang="en-US" err="1"/>
              <a:t>затем</a:t>
            </a:r>
            <a:r>
              <a:rPr lang="en-US"/>
              <a:t> </a:t>
            </a:r>
            <a:r>
              <a:rPr lang="en-US" err="1"/>
              <a:t>познакомимся</a:t>
            </a:r>
            <a:r>
              <a:rPr lang="en-US"/>
              <a:t> с </a:t>
            </a:r>
            <a:r>
              <a:rPr lang="en-US" err="1"/>
              <a:t>одним</a:t>
            </a:r>
            <a:r>
              <a:rPr lang="en-US"/>
              <a:t> </a:t>
            </a:r>
            <a:r>
              <a:rPr lang="en-US" err="1"/>
              <a:t>из</a:t>
            </a:r>
            <a:r>
              <a:rPr lang="en-US"/>
              <a:t> </a:t>
            </a:r>
            <a:r>
              <a:rPr lang="en-US" err="1"/>
              <a:t>самых</a:t>
            </a:r>
            <a:r>
              <a:rPr lang="en-US"/>
              <a:t> </a:t>
            </a:r>
            <a:r>
              <a:rPr lang="en-US" err="1"/>
              <a:t>популярных</a:t>
            </a:r>
            <a:r>
              <a:rPr lang="en-US"/>
              <a:t> </a:t>
            </a:r>
            <a:r>
              <a:rPr lang="en-US" err="1"/>
              <a:t>аппаратных</a:t>
            </a:r>
            <a:r>
              <a:rPr lang="en-US"/>
              <a:t> </a:t>
            </a:r>
            <a:r>
              <a:rPr lang="en-US" err="1"/>
              <a:t>интерфейсов</a:t>
            </a:r>
            <a:r>
              <a:rPr lang="en-US"/>
              <a:t> </a:t>
            </a:r>
            <a:r>
              <a:rPr lang="en-US" err="1"/>
              <a:t>связи</a:t>
            </a:r>
            <a:r>
              <a:rPr lang="en-US"/>
              <a:t> </a:t>
            </a:r>
            <a:r>
              <a:rPr lang="en-US" err="1"/>
              <a:t>под</a:t>
            </a:r>
            <a:r>
              <a:rPr lang="en-US"/>
              <a:t> </a:t>
            </a:r>
            <a:r>
              <a:rPr lang="en-US" err="1"/>
              <a:t>названием</a:t>
            </a:r>
            <a:r>
              <a:rPr lang="en-US"/>
              <a:t> I2C, </a:t>
            </a:r>
            <a:r>
              <a:rPr lang="en-US" err="1"/>
              <a:t>затем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познакомим</a:t>
            </a:r>
            <a:r>
              <a:rPr lang="en-US"/>
              <a:t> </a:t>
            </a:r>
            <a:r>
              <a:rPr lang="en-US" err="1"/>
              <a:t>вас</a:t>
            </a:r>
            <a:r>
              <a:rPr lang="en-US"/>
              <a:t> с </a:t>
            </a:r>
            <a:r>
              <a:rPr lang="en-US" err="1"/>
              <a:t>процессом</a:t>
            </a:r>
            <a:r>
              <a:rPr lang="en-US"/>
              <a:t> </a:t>
            </a:r>
            <a:r>
              <a:rPr lang="en-US" err="1"/>
              <a:t>планирования</a:t>
            </a:r>
            <a:r>
              <a:rPr lang="en-US"/>
              <a:t> и </a:t>
            </a:r>
            <a:r>
              <a:rPr lang="en-US" err="1"/>
              <a:t>проектирования</a:t>
            </a:r>
            <a:r>
              <a:rPr lang="en-US"/>
              <a:t> </a:t>
            </a:r>
            <a:r>
              <a:rPr lang="en-US" err="1"/>
              <a:t>печатной</a:t>
            </a:r>
            <a:r>
              <a:rPr lang="en-US"/>
              <a:t> </a:t>
            </a:r>
            <a:r>
              <a:rPr lang="en-US" err="1"/>
              <a:t>платы</a:t>
            </a:r>
            <a:r>
              <a:rPr lang="en-US"/>
              <a:t>, а в </a:t>
            </a:r>
            <a:r>
              <a:rPr lang="en-US" err="1"/>
              <a:t>конце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разработаем</a:t>
            </a:r>
            <a:r>
              <a:rPr lang="en-US"/>
              <a:t> </a:t>
            </a:r>
            <a:r>
              <a:rPr lang="en-US" err="1"/>
              <a:t>простейшую</a:t>
            </a:r>
            <a:r>
              <a:rPr lang="en-US"/>
              <a:t> </a:t>
            </a:r>
            <a:r>
              <a:rPr lang="en-US" err="1"/>
              <a:t>печатную</a:t>
            </a:r>
            <a:r>
              <a:rPr lang="en-US"/>
              <a:t> </a:t>
            </a:r>
            <a:r>
              <a:rPr lang="en-US" err="1"/>
              <a:t>плату</a:t>
            </a:r>
            <a:r>
              <a:rPr lang="en-US"/>
              <a:t> OBC, </a:t>
            </a:r>
            <a:r>
              <a:rPr lang="en-US" err="1"/>
              <a:t>используя</a:t>
            </a:r>
            <a:r>
              <a:rPr lang="en-US"/>
              <a:t> Fritzing и </a:t>
            </a:r>
            <a:r>
              <a:rPr lang="en-US" err="1"/>
              <a:t>KiCad</a:t>
            </a:r>
            <a:r>
              <a:rPr lang="en-US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78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В </a:t>
            </a:r>
            <a:r>
              <a:rPr lang="en-US" err="1"/>
              <a:t>предыдущей</a:t>
            </a:r>
            <a:r>
              <a:rPr lang="en-US"/>
              <a:t> </a:t>
            </a:r>
            <a:r>
              <a:rPr lang="en-US" err="1"/>
              <a:t>лекции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узнали</a:t>
            </a:r>
            <a:r>
              <a:rPr lang="en-US"/>
              <a:t> </a:t>
            </a:r>
            <a:r>
              <a:rPr lang="en-US" err="1"/>
              <a:t>об</a:t>
            </a:r>
            <a:r>
              <a:rPr lang="en-US"/>
              <a:t> OBC, </a:t>
            </a:r>
            <a:r>
              <a:rPr lang="en-US" err="1"/>
              <a:t>его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компонентах</a:t>
            </a:r>
            <a:r>
              <a:rPr lang="en-US"/>
              <a:t> и </a:t>
            </a:r>
            <a:r>
              <a:rPr lang="en-US" err="1"/>
              <a:t>основных</a:t>
            </a:r>
            <a:r>
              <a:rPr lang="en-US"/>
              <a:t> </a:t>
            </a:r>
            <a:r>
              <a:rPr lang="en-US" err="1"/>
              <a:t>функциях</a:t>
            </a:r>
            <a:r>
              <a:rPr lang="en-US"/>
              <a:t>. В </a:t>
            </a:r>
            <a:r>
              <a:rPr lang="en-US" err="1"/>
              <a:t>начале</a:t>
            </a:r>
            <a:r>
              <a:rPr lang="en-US"/>
              <a:t> </a:t>
            </a:r>
            <a:r>
              <a:rPr lang="en-US" err="1"/>
              <a:t>этой</a:t>
            </a:r>
            <a:r>
              <a:rPr lang="en-US"/>
              <a:t> </a:t>
            </a:r>
            <a:r>
              <a:rPr lang="en-US" err="1"/>
              <a:t>лекции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познакомимся</a:t>
            </a:r>
            <a:r>
              <a:rPr lang="en-US"/>
              <a:t> с </a:t>
            </a:r>
            <a:r>
              <a:rPr lang="en-US" err="1"/>
              <a:t>проектом</a:t>
            </a:r>
            <a:r>
              <a:rPr lang="en-US"/>
              <a:t> Astro-Pi, а </a:t>
            </a:r>
            <a:r>
              <a:rPr lang="en-US" err="1"/>
              <a:t>затем</a:t>
            </a:r>
            <a:r>
              <a:rPr lang="en-US"/>
              <a:t> </a:t>
            </a:r>
            <a:r>
              <a:rPr lang="en-US" err="1"/>
              <a:t>познакомимся</a:t>
            </a:r>
            <a:r>
              <a:rPr lang="en-US"/>
              <a:t> с </a:t>
            </a:r>
            <a:r>
              <a:rPr lang="en-US" err="1"/>
              <a:t>одним</a:t>
            </a:r>
            <a:r>
              <a:rPr lang="en-US"/>
              <a:t> </a:t>
            </a:r>
            <a:r>
              <a:rPr lang="en-US" err="1"/>
              <a:t>из</a:t>
            </a:r>
            <a:r>
              <a:rPr lang="en-US"/>
              <a:t> </a:t>
            </a:r>
            <a:r>
              <a:rPr lang="en-US" err="1"/>
              <a:t>самых</a:t>
            </a:r>
            <a:r>
              <a:rPr lang="en-US"/>
              <a:t> </a:t>
            </a:r>
            <a:r>
              <a:rPr lang="en-US" err="1"/>
              <a:t>популярных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под</a:t>
            </a:r>
            <a:r>
              <a:rPr lang="en-US"/>
              <a:t> </a:t>
            </a:r>
            <a:r>
              <a:rPr lang="en-US" err="1"/>
              <a:t>названием</a:t>
            </a:r>
            <a:r>
              <a:rPr lang="en-US"/>
              <a:t> I2C, </a:t>
            </a:r>
            <a:r>
              <a:rPr lang="en-US" err="1"/>
              <a:t>затем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познакомим</a:t>
            </a:r>
            <a:r>
              <a:rPr lang="en-US"/>
              <a:t> </a:t>
            </a:r>
            <a:r>
              <a:rPr lang="en-US" err="1"/>
              <a:t>вас</a:t>
            </a:r>
            <a:r>
              <a:rPr lang="en-US"/>
              <a:t> с </a:t>
            </a:r>
            <a:r>
              <a:rPr lang="en-US" err="1"/>
              <a:t>процессом</a:t>
            </a:r>
            <a:r>
              <a:rPr lang="en-US"/>
              <a:t> </a:t>
            </a:r>
            <a:r>
              <a:rPr lang="en-US" err="1"/>
              <a:t>планирования</a:t>
            </a:r>
            <a:r>
              <a:rPr lang="en-US"/>
              <a:t> и </a:t>
            </a:r>
            <a:r>
              <a:rPr lang="en-US" err="1"/>
              <a:t>проектирования</a:t>
            </a:r>
            <a:r>
              <a:rPr lang="en-US"/>
              <a:t> </a:t>
            </a:r>
            <a:r>
              <a:rPr lang="en-US" err="1"/>
              <a:t>печатной</a:t>
            </a:r>
            <a:r>
              <a:rPr lang="en-US"/>
              <a:t> </a:t>
            </a:r>
            <a:r>
              <a:rPr lang="en-US" err="1"/>
              <a:t>платы</a:t>
            </a:r>
            <a:r>
              <a:rPr lang="en-US"/>
              <a:t>, а в </a:t>
            </a:r>
            <a:r>
              <a:rPr lang="en-US" err="1"/>
              <a:t>конце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разработаем</a:t>
            </a:r>
            <a:r>
              <a:rPr lang="en-US"/>
              <a:t> </a:t>
            </a:r>
            <a:r>
              <a:rPr lang="en-US" err="1"/>
              <a:t>простейшую</a:t>
            </a:r>
            <a:r>
              <a:rPr lang="en-US"/>
              <a:t> </a:t>
            </a:r>
            <a:r>
              <a:rPr lang="en-US" err="1"/>
              <a:t>печатную</a:t>
            </a:r>
            <a:r>
              <a:rPr lang="en-US"/>
              <a:t> </a:t>
            </a:r>
            <a:r>
              <a:rPr lang="en-US" err="1"/>
              <a:t>плату</a:t>
            </a:r>
            <a:r>
              <a:rPr lang="en-US"/>
              <a:t> OBC, </a:t>
            </a:r>
            <a:r>
              <a:rPr lang="en-US" err="1"/>
              <a:t>используя</a:t>
            </a:r>
            <a:r>
              <a:rPr lang="en-US"/>
              <a:t> Fritzing и </a:t>
            </a:r>
            <a:r>
              <a:rPr lang="en-US" err="1"/>
              <a:t>KiCad</a:t>
            </a:r>
            <a:r>
              <a:rPr lang="en-US"/>
              <a:t>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0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В </a:t>
            </a:r>
            <a:r>
              <a:rPr lang="en-US" err="1"/>
              <a:t>предыдущей</a:t>
            </a:r>
            <a:r>
              <a:rPr lang="en-US"/>
              <a:t> </a:t>
            </a:r>
            <a:r>
              <a:rPr lang="en-US" err="1"/>
              <a:t>лекции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узнали</a:t>
            </a:r>
            <a:r>
              <a:rPr lang="en-US"/>
              <a:t> </a:t>
            </a:r>
            <a:r>
              <a:rPr lang="en-US" err="1"/>
              <a:t>об</a:t>
            </a:r>
            <a:r>
              <a:rPr lang="en-US"/>
              <a:t> OBC, </a:t>
            </a:r>
            <a:r>
              <a:rPr lang="en-US" err="1"/>
              <a:t>его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компонентах</a:t>
            </a:r>
            <a:r>
              <a:rPr lang="en-US"/>
              <a:t> и </a:t>
            </a:r>
            <a:r>
              <a:rPr lang="en-US" err="1"/>
              <a:t>основных</a:t>
            </a:r>
            <a:r>
              <a:rPr lang="en-US"/>
              <a:t> </a:t>
            </a:r>
            <a:r>
              <a:rPr lang="en-US" err="1"/>
              <a:t>функциях</a:t>
            </a:r>
            <a:r>
              <a:rPr lang="en-US"/>
              <a:t>. В </a:t>
            </a:r>
            <a:r>
              <a:rPr lang="en-US" err="1"/>
              <a:t>начале</a:t>
            </a:r>
            <a:r>
              <a:rPr lang="en-US"/>
              <a:t> </a:t>
            </a:r>
            <a:r>
              <a:rPr lang="en-US" err="1"/>
              <a:t>этой</a:t>
            </a:r>
            <a:r>
              <a:rPr lang="en-US"/>
              <a:t> </a:t>
            </a:r>
            <a:r>
              <a:rPr lang="en-US" err="1"/>
              <a:t>лекции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познакомимся</a:t>
            </a:r>
            <a:r>
              <a:rPr lang="en-US"/>
              <a:t> с </a:t>
            </a:r>
            <a:r>
              <a:rPr lang="en-US" err="1"/>
              <a:t>проектом</a:t>
            </a:r>
            <a:r>
              <a:rPr lang="en-US"/>
              <a:t> Astro-Pi, а </a:t>
            </a:r>
            <a:r>
              <a:rPr lang="en-US" err="1"/>
              <a:t>затем</a:t>
            </a:r>
            <a:r>
              <a:rPr lang="en-US"/>
              <a:t> </a:t>
            </a:r>
            <a:r>
              <a:rPr lang="en-US" err="1"/>
              <a:t>познакомимся</a:t>
            </a:r>
            <a:r>
              <a:rPr lang="en-US"/>
              <a:t> с </a:t>
            </a:r>
            <a:r>
              <a:rPr lang="en-US" err="1"/>
              <a:t>одним</a:t>
            </a:r>
            <a:r>
              <a:rPr lang="en-US"/>
              <a:t> </a:t>
            </a:r>
            <a:r>
              <a:rPr lang="en-US" err="1"/>
              <a:t>из</a:t>
            </a:r>
            <a:r>
              <a:rPr lang="en-US"/>
              <a:t> </a:t>
            </a:r>
            <a:r>
              <a:rPr lang="en-US" err="1"/>
              <a:t>самых</a:t>
            </a:r>
            <a:r>
              <a:rPr lang="en-US"/>
              <a:t> </a:t>
            </a:r>
            <a:r>
              <a:rPr lang="en-US" err="1"/>
              <a:t>популярных</a:t>
            </a:r>
            <a:r>
              <a:rPr lang="en-US"/>
              <a:t> </a:t>
            </a:r>
            <a:r>
              <a:rPr lang="en-US" err="1"/>
              <a:t>аппаратных</a:t>
            </a:r>
            <a:r>
              <a:rPr lang="en-US"/>
              <a:t> </a:t>
            </a:r>
            <a:r>
              <a:rPr lang="en-US" err="1"/>
              <a:t>интерфейсов</a:t>
            </a:r>
            <a:r>
              <a:rPr lang="en-US"/>
              <a:t> </a:t>
            </a:r>
            <a:r>
              <a:rPr lang="en-US" err="1"/>
              <a:t>связи</a:t>
            </a:r>
            <a:r>
              <a:rPr lang="en-US"/>
              <a:t> </a:t>
            </a:r>
            <a:r>
              <a:rPr lang="en-US" err="1"/>
              <a:t>под</a:t>
            </a:r>
            <a:r>
              <a:rPr lang="en-US"/>
              <a:t> </a:t>
            </a:r>
            <a:r>
              <a:rPr lang="en-US" err="1"/>
              <a:t>названием</a:t>
            </a:r>
            <a:r>
              <a:rPr lang="en-US"/>
              <a:t> I2C, </a:t>
            </a:r>
            <a:r>
              <a:rPr lang="en-US" err="1"/>
              <a:t>затем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познакомим</a:t>
            </a:r>
            <a:r>
              <a:rPr lang="en-US"/>
              <a:t> </a:t>
            </a:r>
            <a:r>
              <a:rPr lang="en-US" err="1"/>
              <a:t>вас</a:t>
            </a:r>
            <a:r>
              <a:rPr lang="en-US"/>
              <a:t> с </a:t>
            </a:r>
            <a:r>
              <a:rPr lang="en-US" err="1"/>
              <a:t>процессом</a:t>
            </a:r>
            <a:r>
              <a:rPr lang="en-US"/>
              <a:t> </a:t>
            </a:r>
            <a:r>
              <a:rPr lang="en-US" err="1"/>
              <a:t>планирования</a:t>
            </a:r>
            <a:r>
              <a:rPr lang="en-US"/>
              <a:t> и </a:t>
            </a:r>
            <a:r>
              <a:rPr lang="en-US" err="1"/>
              <a:t>проектирования</a:t>
            </a:r>
            <a:r>
              <a:rPr lang="en-US"/>
              <a:t> </a:t>
            </a:r>
            <a:r>
              <a:rPr lang="en-US" err="1"/>
              <a:t>печатной</a:t>
            </a:r>
            <a:r>
              <a:rPr lang="en-US"/>
              <a:t> </a:t>
            </a:r>
            <a:r>
              <a:rPr lang="en-US" err="1"/>
              <a:t>платы</a:t>
            </a:r>
            <a:r>
              <a:rPr lang="en-US"/>
              <a:t>, а в </a:t>
            </a:r>
            <a:r>
              <a:rPr lang="en-US" err="1"/>
              <a:t>конце</a:t>
            </a:r>
            <a:r>
              <a:rPr lang="en-US"/>
              <a:t> </a:t>
            </a:r>
            <a:r>
              <a:rPr lang="en-US" err="1"/>
              <a:t>мы</a:t>
            </a:r>
            <a:r>
              <a:rPr lang="en-US"/>
              <a:t> </a:t>
            </a:r>
            <a:r>
              <a:rPr lang="en-US" err="1"/>
              <a:t>разработаем</a:t>
            </a:r>
            <a:r>
              <a:rPr lang="en-US"/>
              <a:t> </a:t>
            </a:r>
            <a:r>
              <a:rPr lang="en-US" err="1"/>
              <a:t>простейшую</a:t>
            </a:r>
            <a:r>
              <a:rPr lang="en-US"/>
              <a:t> </a:t>
            </a:r>
            <a:r>
              <a:rPr lang="en-US" err="1"/>
              <a:t>печатную</a:t>
            </a:r>
            <a:r>
              <a:rPr lang="en-US"/>
              <a:t> </a:t>
            </a:r>
            <a:r>
              <a:rPr lang="en-US" err="1"/>
              <a:t>плату</a:t>
            </a:r>
            <a:r>
              <a:rPr lang="en-US"/>
              <a:t> OBC, </a:t>
            </a:r>
            <a:r>
              <a:rPr lang="en-US" err="1"/>
              <a:t>используя</a:t>
            </a:r>
            <a:r>
              <a:rPr lang="en-US"/>
              <a:t> Fritzing и </a:t>
            </a:r>
            <a:r>
              <a:rPr lang="en-US" err="1"/>
              <a:t>KiCad</a:t>
            </a:r>
            <a:r>
              <a:rPr lang="en-US"/>
              <a:t>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47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</a:rPr>
              <a:t>Astro Pi </a:t>
            </a:r>
            <a:r>
              <a:rPr lang="en-US"/>
              <a:t>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образовательный</a:t>
            </a:r>
            <a:r>
              <a:rPr lang="en-US"/>
              <a:t> </a:t>
            </a:r>
            <a:r>
              <a:rPr lang="en-US" err="1"/>
              <a:t>проект</a:t>
            </a:r>
            <a:r>
              <a:rPr lang="en-US"/>
              <a:t> </a:t>
            </a:r>
            <a:r>
              <a:rPr lang="en-US" err="1"/>
              <a:t>Европейского</a:t>
            </a:r>
            <a:r>
              <a:rPr lang="en-US"/>
              <a:t> </a:t>
            </a:r>
            <a:r>
              <a:rPr lang="en-US" err="1"/>
              <a:t>космического</a:t>
            </a:r>
            <a:r>
              <a:rPr lang="en-US"/>
              <a:t> </a:t>
            </a:r>
            <a:r>
              <a:rPr lang="en-US" err="1"/>
              <a:t>агентства</a:t>
            </a:r>
            <a:r>
              <a:rPr lang="en-US"/>
              <a:t>, </a:t>
            </a:r>
            <a:r>
              <a:rPr lang="en-US" err="1"/>
              <a:t>реализуемый</a:t>
            </a:r>
            <a:r>
              <a:rPr lang="en-US"/>
              <a:t> в </a:t>
            </a:r>
            <a:r>
              <a:rPr lang="en-US" err="1"/>
              <a:t>сотрудничестве</a:t>
            </a:r>
            <a:r>
              <a:rPr lang="en-US"/>
              <a:t> с </a:t>
            </a:r>
            <a:r>
              <a:rPr lang="en-US" b="0" i="0">
                <a:effectLst/>
              </a:rPr>
              <a:t>Raspberry Pi Foundation. Astro Pi </a:t>
            </a:r>
            <a:r>
              <a:rPr lang="en-US"/>
              <a:t>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космический</a:t>
            </a:r>
            <a:r>
              <a:rPr lang="en-US"/>
              <a:t> </a:t>
            </a:r>
            <a:r>
              <a:rPr lang="en-US" err="1"/>
              <a:t>аппарат</a:t>
            </a:r>
            <a:r>
              <a:rPr lang="en-US"/>
              <a:t>, </a:t>
            </a:r>
            <a:r>
              <a:rPr lang="en-US" err="1"/>
              <a:t>разработанный</a:t>
            </a:r>
            <a:r>
              <a:rPr lang="en-US"/>
              <a:t> </a:t>
            </a:r>
            <a:r>
              <a:rPr lang="en-US" err="1"/>
              <a:t>на</a:t>
            </a:r>
            <a:r>
              <a:rPr lang="en-US"/>
              <a:t> </a:t>
            </a:r>
            <a:r>
              <a:rPr lang="en-US" err="1"/>
              <a:t>основе</a:t>
            </a:r>
            <a:r>
              <a:rPr lang="en-US"/>
              <a:t> </a:t>
            </a:r>
            <a:r>
              <a:rPr lang="en-US" b="0" i="0">
                <a:effectLst/>
              </a:rPr>
              <a:t>Raspberry Pi, </a:t>
            </a:r>
            <a:r>
              <a:rPr lang="en-US"/>
              <a:t>а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включающий</a:t>
            </a:r>
            <a:r>
              <a:rPr lang="en-US"/>
              <a:t> в </a:t>
            </a:r>
            <a:r>
              <a:rPr lang="en-US" err="1"/>
              <a:t>себя</a:t>
            </a:r>
            <a:r>
              <a:rPr lang="en-US"/>
              <a:t>  </a:t>
            </a:r>
            <a:r>
              <a:rPr lang="en-US" err="1"/>
              <a:t>гироскоп</a:t>
            </a:r>
            <a:r>
              <a:rPr lang="en-US"/>
              <a:t>, </a:t>
            </a:r>
            <a:r>
              <a:rPr lang="en-US" err="1"/>
              <a:t>магнитометр</a:t>
            </a:r>
            <a:r>
              <a:rPr lang="en-US"/>
              <a:t> и </a:t>
            </a:r>
            <a:r>
              <a:rPr lang="en-US" err="1"/>
              <a:t>несколько</a:t>
            </a:r>
            <a:r>
              <a:rPr lang="en-US"/>
              <a:t> </a:t>
            </a:r>
            <a:r>
              <a:rPr lang="en-US" err="1"/>
              <a:t>датчиков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измерения</a:t>
            </a:r>
            <a:r>
              <a:rPr lang="en-US"/>
              <a:t> </a:t>
            </a:r>
            <a:r>
              <a:rPr lang="en-US" err="1"/>
              <a:t>влажности</a:t>
            </a:r>
            <a:r>
              <a:rPr lang="en-US"/>
              <a:t>, </a:t>
            </a:r>
            <a:r>
              <a:rPr lang="en-US" err="1"/>
              <a:t>температуры</a:t>
            </a:r>
            <a:r>
              <a:rPr lang="en-US"/>
              <a:t>, </a:t>
            </a:r>
            <a:r>
              <a:rPr lang="en-US" err="1"/>
              <a:t>ускорения</a:t>
            </a:r>
            <a:r>
              <a:rPr lang="en-US" b="0" i="0">
                <a:effectLst/>
              </a:rPr>
              <a:t> </a:t>
            </a:r>
            <a:r>
              <a:rPr lang="en-US"/>
              <a:t>и т</a:t>
            </a:r>
            <a:r>
              <a:rPr lang="en-US" b="0" i="0">
                <a:effectLst/>
              </a:rPr>
              <a:t>. </a:t>
            </a:r>
            <a:r>
              <a:rPr lang="en-US"/>
              <a:t>д.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09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Astro Pi — </a:t>
            </a:r>
            <a:r>
              <a:rPr lang="en-US" err="1"/>
              <a:t>это</a:t>
            </a:r>
            <a:r>
              <a:rPr lang="en-US"/>
              <a:t> </a:t>
            </a:r>
            <a:r>
              <a:rPr lang="en-US" err="1"/>
              <a:t>образовательный</a:t>
            </a:r>
            <a:r>
              <a:rPr lang="en-US"/>
              <a:t> </a:t>
            </a:r>
            <a:r>
              <a:rPr lang="en-US" err="1"/>
              <a:t>проект</a:t>
            </a:r>
            <a:r>
              <a:rPr lang="en-US"/>
              <a:t> </a:t>
            </a:r>
            <a:r>
              <a:rPr lang="en-US" err="1"/>
              <a:t>Европейского</a:t>
            </a:r>
            <a:r>
              <a:rPr lang="en-US"/>
              <a:t> </a:t>
            </a:r>
            <a:r>
              <a:rPr lang="en-US" err="1"/>
              <a:t>космического</a:t>
            </a:r>
            <a:r>
              <a:rPr lang="en-US"/>
              <a:t> </a:t>
            </a:r>
            <a:r>
              <a:rPr lang="en-US" err="1"/>
              <a:t>агентства</a:t>
            </a:r>
            <a:r>
              <a:rPr lang="en-US"/>
              <a:t>, </a:t>
            </a:r>
            <a:r>
              <a:rPr lang="en-US" err="1"/>
              <a:t>реализуемый</a:t>
            </a:r>
            <a:r>
              <a:rPr lang="en-US"/>
              <a:t> в </a:t>
            </a:r>
            <a:r>
              <a:rPr lang="en-US" err="1"/>
              <a:t>сотрудничестве</a:t>
            </a:r>
            <a:r>
              <a:rPr lang="en-US"/>
              <a:t> с Raspberry Pi Foundation. </a:t>
            </a:r>
          </a:p>
          <a:p>
            <a:r>
              <a:rPr lang="en-US"/>
              <a:t>Astro Pi — </a:t>
            </a:r>
            <a:r>
              <a:rPr lang="en-US" err="1"/>
              <a:t>это</a:t>
            </a:r>
            <a:r>
              <a:rPr lang="en-US"/>
              <a:t> </a:t>
            </a:r>
            <a:r>
              <a:rPr lang="en-US" err="1"/>
              <a:t>космический</a:t>
            </a:r>
            <a:r>
              <a:rPr lang="en-US"/>
              <a:t> </a:t>
            </a:r>
            <a:r>
              <a:rPr lang="en-US" err="1"/>
              <a:t>аппарат</a:t>
            </a:r>
            <a:r>
              <a:rPr lang="en-US"/>
              <a:t>, </a:t>
            </a:r>
            <a:r>
              <a:rPr lang="en-US" err="1"/>
              <a:t>разработанный</a:t>
            </a:r>
            <a:r>
              <a:rPr lang="en-US"/>
              <a:t> </a:t>
            </a:r>
            <a:r>
              <a:rPr lang="en-US" err="1"/>
              <a:t>на</a:t>
            </a:r>
            <a:r>
              <a:rPr lang="en-US"/>
              <a:t> </a:t>
            </a:r>
            <a:r>
              <a:rPr lang="en-US" err="1"/>
              <a:t>основе</a:t>
            </a:r>
            <a:r>
              <a:rPr lang="en-US"/>
              <a:t> Raspberry Pi, а </a:t>
            </a:r>
            <a:r>
              <a:rPr lang="en-US" err="1"/>
              <a:t>также</a:t>
            </a:r>
            <a:r>
              <a:rPr lang="en-US"/>
              <a:t> </a:t>
            </a:r>
            <a:r>
              <a:rPr lang="en-US" err="1"/>
              <a:t>включающий</a:t>
            </a:r>
            <a:r>
              <a:rPr lang="en-US"/>
              <a:t> в </a:t>
            </a:r>
            <a:r>
              <a:rPr lang="en-US" err="1"/>
              <a:t>себя</a:t>
            </a:r>
            <a:r>
              <a:rPr lang="en-US"/>
              <a:t>  </a:t>
            </a:r>
            <a:r>
              <a:rPr lang="en-US" err="1"/>
              <a:t>гироскоп</a:t>
            </a:r>
            <a:r>
              <a:rPr lang="en-US"/>
              <a:t>, </a:t>
            </a:r>
            <a:r>
              <a:rPr lang="en-US" err="1"/>
              <a:t>магнитометр</a:t>
            </a:r>
            <a:r>
              <a:rPr lang="en-US"/>
              <a:t> и </a:t>
            </a:r>
            <a:r>
              <a:rPr lang="en-US" err="1"/>
              <a:t>несколько</a:t>
            </a:r>
            <a:r>
              <a:rPr lang="en-US"/>
              <a:t> </a:t>
            </a:r>
            <a:r>
              <a:rPr lang="en-US" err="1"/>
              <a:t>датчиков</a:t>
            </a:r>
            <a:r>
              <a:rPr lang="en-US"/>
              <a:t> </a:t>
            </a:r>
            <a:r>
              <a:rPr lang="en-US" err="1"/>
              <a:t>для</a:t>
            </a:r>
            <a:r>
              <a:rPr lang="en-US"/>
              <a:t> </a:t>
            </a:r>
            <a:r>
              <a:rPr lang="en-US" err="1"/>
              <a:t>измерения</a:t>
            </a:r>
            <a:r>
              <a:rPr lang="en-US"/>
              <a:t> </a:t>
            </a:r>
            <a:r>
              <a:rPr lang="en-US" err="1"/>
              <a:t>влажности</a:t>
            </a:r>
            <a:r>
              <a:rPr lang="en-US"/>
              <a:t>, </a:t>
            </a:r>
            <a:r>
              <a:rPr lang="en-US" err="1"/>
              <a:t>температуры</a:t>
            </a:r>
            <a:r>
              <a:rPr lang="en-US"/>
              <a:t>, </a:t>
            </a:r>
            <a:r>
              <a:rPr lang="en-US" err="1"/>
              <a:t>ускорения</a:t>
            </a:r>
            <a:r>
              <a:rPr lang="en-US"/>
              <a:t> и т. д.</a:t>
            </a:r>
            <a:endParaRPr lang="en-US">
              <a:cs typeface="Calibri"/>
            </a:endParaRPr>
          </a:p>
          <a:p>
            <a:endParaRPr lang="en-US">
              <a:solidFill>
                <a:srgbClr val="FFFFFF"/>
              </a:solidFill>
              <a:latin typeface="Rubik"/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Многие </a:t>
            </a:r>
            <a:r>
              <a:rPr lang="en-US" err="1"/>
              <a:t>аппаратные</a:t>
            </a:r>
            <a:r>
              <a:rPr lang="en-US"/>
              <a:t> </a:t>
            </a:r>
            <a:r>
              <a:rPr lang="en-US" err="1"/>
              <a:t>устройства</a:t>
            </a:r>
            <a:r>
              <a:rPr lang="en-US"/>
              <a:t>, </a:t>
            </a:r>
            <a:r>
              <a:rPr lang="en-US" err="1"/>
              <a:t>такие</a:t>
            </a:r>
            <a:r>
              <a:rPr lang="en-US"/>
              <a:t> </a:t>
            </a:r>
            <a:r>
              <a:rPr lang="en-US" err="1"/>
              <a:t>как</a:t>
            </a:r>
            <a:r>
              <a:rPr lang="en-US"/>
              <a:t> Astro Pi и </a:t>
            </a:r>
            <a:r>
              <a:rPr lang="en-US" err="1"/>
              <a:t>его</a:t>
            </a:r>
            <a:r>
              <a:rPr lang="en-US"/>
              <a:t> </a:t>
            </a:r>
            <a:r>
              <a:rPr lang="en-US" err="1"/>
              <a:t>датчики</a:t>
            </a:r>
            <a:r>
              <a:rPr lang="en-US"/>
              <a:t>, </a:t>
            </a:r>
            <a:r>
              <a:rPr lang="en-US" err="1"/>
              <a:t>взаимодействуют</a:t>
            </a:r>
            <a:r>
              <a:rPr lang="en-US"/>
              <a:t> </a:t>
            </a:r>
            <a:r>
              <a:rPr lang="en-US" err="1"/>
              <a:t>друг</a:t>
            </a:r>
            <a:r>
              <a:rPr lang="en-US"/>
              <a:t> с </a:t>
            </a:r>
            <a:r>
              <a:rPr lang="en-US" err="1"/>
              <a:t>другом</a:t>
            </a:r>
            <a:r>
              <a:rPr lang="en-US"/>
              <a:t>, </a:t>
            </a:r>
            <a:r>
              <a:rPr lang="en-US" err="1"/>
              <a:t>используя</a:t>
            </a:r>
            <a:r>
              <a:rPr lang="en-US"/>
              <a:t> </a:t>
            </a:r>
            <a:r>
              <a:rPr lang="en-US" err="1"/>
              <a:t>один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несколько</a:t>
            </a:r>
            <a:r>
              <a:rPr lang="en-US"/>
              <a:t> </a:t>
            </a:r>
            <a:r>
              <a:rPr lang="en-US" err="1"/>
              <a:t>аппаратных</a:t>
            </a:r>
            <a:r>
              <a:rPr lang="en-US"/>
              <a:t> </a:t>
            </a:r>
            <a:r>
              <a:rPr lang="en-US" err="1"/>
              <a:t>интерфейсов</a:t>
            </a:r>
            <a:r>
              <a:rPr lang="en-US"/>
              <a:t> и </a:t>
            </a:r>
            <a:r>
              <a:rPr lang="en-US" err="1"/>
              <a:t>протоколов</a:t>
            </a:r>
            <a:r>
              <a:rPr lang="en-US"/>
              <a:t>. </a:t>
            </a:r>
            <a:r>
              <a:rPr lang="en-US" err="1"/>
              <a:t>Сегодня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собираемся</a:t>
            </a:r>
            <a:r>
              <a:rPr lang="en-US"/>
              <a:t> </a:t>
            </a:r>
            <a:r>
              <a:rPr lang="en-US" err="1"/>
              <a:t>представить</a:t>
            </a:r>
            <a:r>
              <a:rPr lang="en-US"/>
              <a:t> </a:t>
            </a:r>
            <a:r>
              <a:rPr lang="en-US" err="1"/>
              <a:t>вам</a:t>
            </a:r>
            <a:r>
              <a:rPr lang="en-US"/>
              <a:t> </a:t>
            </a:r>
            <a:r>
              <a:rPr lang="en-US" err="1"/>
              <a:t>самый</a:t>
            </a:r>
            <a:r>
              <a:rPr lang="en-US"/>
              <a:t> </a:t>
            </a:r>
            <a:r>
              <a:rPr lang="en-US" err="1"/>
              <a:t>популярный</a:t>
            </a:r>
            <a:r>
              <a:rPr lang="en-US"/>
              <a:t> и </a:t>
            </a:r>
            <a:r>
              <a:rPr lang="en-US" err="1"/>
              <a:t>простой</a:t>
            </a:r>
            <a:r>
              <a:rPr lang="en-US"/>
              <a:t> в </a:t>
            </a:r>
            <a:r>
              <a:rPr lang="en-US" err="1"/>
              <a:t>использовании</a:t>
            </a:r>
            <a:r>
              <a:rPr lang="en-US"/>
              <a:t> </a:t>
            </a:r>
            <a:r>
              <a:rPr lang="en-US" err="1"/>
              <a:t>протокол</a:t>
            </a:r>
            <a:r>
              <a:rPr lang="en-US"/>
              <a:t> </a:t>
            </a:r>
            <a:r>
              <a:rPr lang="en-US" err="1"/>
              <a:t>связи</a:t>
            </a:r>
            <a:r>
              <a:rPr lang="en-US"/>
              <a:t> </a:t>
            </a:r>
            <a:r>
              <a:rPr lang="en-US" err="1"/>
              <a:t>под</a:t>
            </a:r>
            <a:r>
              <a:rPr lang="en-US"/>
              <a:t> </a:t>
            </a:r>
            <a:r>
              <a:rPr lang="en-US" err="1"/>
              <a:t>названием</a:t>
            </a:r>
            <a:r>
              <a:rPr lang="en-US"/>
              <a:t> I2C.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0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00:00:01,000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00:00:03,700</a:t>
            </a:r>
          </a:p>
          <a:p>
            <a:r>
              <a:rPr lang="en-US" b="0">
                <a:effectLst/>
              </a:rPr>
              <a:t>I2C </a:t>
            </a:r>
            <a:r>
              <a:rPr lang="en-US"/>
              <a:t>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простой</a:t>
            </a:r>
            <a:r>
              <a:rPr lang="en-US"/>
              <a:t> </a:t>
            </a:r>
            <a:r>
              <a:rPr lang="en-US" err="1"/>
              <a:t>двухпроводной</a:t>
            </a:r>
            <a:r>
              <a:rPr lang="en-US"/>
              <a:t> </a:t>
            </a:r>
            <a:r>
              <a:rPr lang="en-US" err="1"/>
              <a:t>последовательный</a:t>
            </a:r>
            <a:r>
              <a:rPr lang="en-US"/>
              <a:t> </a:t>
            </a:r>
            <a:r>
              <a:rPr lang="en-US" err="1"/>
              <a:t>протокол</a:t>
            </a:r>
            <a:r>
              <a:rPr lang="en-US"/>
              <a:t>, </a:t>
            </a:r>
            <a:r>
              <a:rPr lang="en-US" err="1"/>
              <a:t>который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00:00:03,700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00:00:04,866</a:t>
            </a:r>
          </a:p>
          <a:p>
            <a:r>
              <a:rPr lang="en-US" err="1"/>
              <a:t>используется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коммуникации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2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00:00:04,900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00:00:07,833</a:t>
            </a:r>
          </a:p>
          <a:p>
            <a:r>
              <a:rPr lang="en-US" err="1"/>
              <a:t>между</a:t>
            </a:r>
            <a:r>
              <a:rPr lang="en-US"/>
              <a:t> </a:t>
            </a:r>
            <a:r>
              <a:rPr lang="en-US" err="1"/>
              <a:t>двумя</a:t>
            </a:r>
            <a:r>
              <a:rPr lang="en-US"/>
              <a:t> </a:t>
            </a:r>
            <a:r>
              <a:rPr lang="en-US" err="1"/>
              <a:t>устройствами</a:t>
            </a:r>
            <a:r>
              <a:rPr lang="en-US"/>
              <a:t>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чипами</a:t>
            </a:r>
            <a:r>
              <a:rPr lang="en-US"/>
              <a:t> </a:t>
            </a:r>
            <a:r>
              <a:rPr lang="en-US" err="1"/>
              <a:t>во</a:t>
            </a:r>
            <a:r>
              <a:rPr lang="en-US"/>
              <a:t> </a:t>
            </a:r>
            <a:r>
              <a:rPr lang="en-US" err="1"/>
              <a:t>встроенной</a:t>
            </a:r>
            <a:r>
              <a:rPr lang="en-US"/>
              <a:t> </a:t>
            </a:r>
            <a:r>
              <a:rPr lang="en-US" err="1"/>
              <a:t>системе</a:t>
            </a:r>
            <a:r>
              <a:rPr lang="en-US"/>
              <a:t> </a:t>
            </a:r>
          </a:p>
          <a:p>
            <a:br>
              <a:rPr lang="en-US"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3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00:00:08,766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00:00:11,600</a:t>
            </a:r>
          </a:p>
          <a:p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имеет</a:t>
            </a:r>
            <a:r>
              <a:rPr lang="en-US"/>
              <a:t> </a:t>
            </a:r>
            <a:r>
              <a:rPr lang="en-US" err="1"/>
              <a:t>две</a:t>
            </a:r>
            <a:r>
              <a:rPr lang="en-US"/>
              <a:t> </a:t>
            </a:r>
            <a:r>
              <a:rPr lang="en-US" err="1"/>
              <a:t>линии</a:t>
            </a:r>
            <a:r>
              <a:rPr lang="en-US" b="0">
                <a:effectLst/>
              </a:rPr>
              <a:t>, </a:t>
            </a:r>
            <a:r>
              <a:rPr lang="en-US" b="0" err="1">
                <a:effectLst/>
              </a:rPr>
              <a:t>scl</a:t>
            </a:r>
            <a:r>
              <a:rPr lang="en-US" b="0">
                <a:effectLst/>
              </a:rPr>
              <a:t> </a:t>
            </a:r>
            <a:r>
              <a:rPr lang="en-US"/>
              <a:t>и</a:t>
            </a:r>
            <a:r>
              <a:rPr lang="en-US" b="0">
                <a:effectLst/>
              </a:rPr>
              <a:t> </a:t>
            </a:r>
            <a:r>
              <a:rPr lang="en-US" b="0" err="1">
                <a:effectLst/>
              </a:rPr>
              <a:t>sda</a:t>
            </a:r>
            <a:endParaRPr lang="en-US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4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00:00:12,666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00:00:16,166</a:t>
            </a:r>
          </a:p>
          <a:p>
            <a:r>
              <a:rPr lang="en-US" b="0" err="1">
                <a:effectLst/>
              </a:rPr>
              <a:t>scl</a:t>
            </a:r>
            <a:r>
              <a:rPr lang="en-US" b="0">
                <a:effectLst/>
              </a:rPr>
              <a:t> </a:t>
            </a:r>
            <a:r>
              <a:rPr lang="en-US" err="1"/>
              <a:t>используется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времени</a:t>
            </a:r>
            <a:r>
              <a:rPr lang="en-US"/>
              <a:t>, а </a:t>
            </a:r>
            <a:r>
              <a:rPr lang="en-US" b="0" err="1">
                <a:effectLst/>
              </a:rPr>
              <a:t>sda</a:t>
            </a:r>
            <a:r>
              <a:rPr lang="en-US" b="0">
                <a:effectLst/>
              </a:rPr>
              <a:t> </a:t>
            </a:r>
            <a:r>
              <a:rPr lang="en-US" err="1"/>
              <a:t>используется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данных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5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00:00:17,166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00:00:20,233</a:t>
            </a:r>
          </a:p>
          <a:p>
            <a:r>
              <a:rPr lang="en-US" b="0" err="1">
                <a:effectLst/>
              </a:rPr>
              <a:t>spi</a:t>
            </a:r>
            <a:r>
              <a:rPr lang="en-US" b="0">
                <a:effectLst/>
              </a:rPr>
              <a:t> </a:t>
            </a:r>
            <a:r>
              <a:rPr lang="en-US"/>
              <a:t>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четырехпроводной</a:t>
            </a:r>
            <a:r>
              <a:rPr lang="en-US"/>
              <a:t> </a:t>
            </a:r>
            <a:r>
              <a:rPr lang="en-US" err="1"/>
              <a:t>протокол</a:t>
            </a:r>
            <a:r>
              <a:rPr lang="en-US"/>
              <a:t> </a:t>
            </a:r>
            <a:r>
              <a:rPr lang="en-US" err="1"/>
              <a:t>последовательной</a:t>
            </a:r>
            <a:r>
              <a:rPr lang="en-US"/>
              <a:t> </a:t>
            </a:r>
            <a:r>
              <a:rPr lang="en-US" err="1"/>
              <a:t>связи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6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00:00:20,333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00:00:22,633</a:t>
            </a:r>
          </a:p>
          <a:p>
            <a:r>
              <a:rPr lang="en-US"/>
              <a:t>и </a:t>
            </a:r>
            <a:r>
              <a:rPr lang="en-US" err="1"/>
              <a:t>следует</a:t>
            </a:r>
            <a:r>
              <a:rPr lang="en-US"/>
              <a:t> </a:t>
            </a:r>
            <a:r>
              <a:rPr lang="en-US" err="1"/>
              <a:t>архитектуре</a:t>
            </a:r>
            <a:r>
              <a:rPr lang="en-US"/>
              <a:t> "</a:t>
            </a:r>
            <a:r>
              <a:rPr lang="en-US" err="1"/>
              <a:t>Ведущий</a:t>
            </a:r>
            <a:r>
              <a:rPr lang="en-US"/>
              <a:t> — </a:t>
            </a:r>
            <a:r>
              <a:rPr lang="en-US" err="1"/>
              <a:t>ведомый</a:t>
            </a:r>
            <a:r>
              <a:rPr lang="en-US"/>
              <a:t>"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7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00:00:23,400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00:00:26,300</a:t>
            </a:r>
          </a:p>
          <a:p>
            <a:r>
              <a:rPr lang="en-US" err="1"/>
              <a:t>есть</a:t>
            </a:r>
            <a:r>
              <a:rPr lang="en-US"/>
              <a:t> </a:t>
            </a:r>
            <a:r>
              <a:rPr lang="en-US" err="1"/>
              <a:t>различия</a:t>
            </a:r>
            <a:r>
              <a:rPr lang="en-US"/>
              <a:t> </a:t>
            </a:r>
            <a:r>
              <a:rPr lang="en-US" err="1"/>
              <a:t>между</a:t>
            </a:r>
            <a:r>
              <a:rPr lang="en-US"/>
              <a:t> I2c и </a:t>
            </a:r>
            <a:r>
              <a:rPr lang="en-US" b="0" err="1">
                <a:effectLst/>
              </a:rPr>
              <a:t>spi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8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00:00:26,300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00:00:29,166</a:t>
            </a:r>
          </a:p>
          <a:p>
            <a:r>
              <a:rPr lang="en-US" err="1"/>
              <a:t>например</a:t>
            </a:r>
            <a:r>
              <a:rPr lang="en-US"/>
              <a:t>, I2c 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полудуплексная</a:t>
            </a:r>
            <a:r>
              <a:rPr lang="en-US"/>
              <a:t> </a:t>
            </a:r>
            <a:r>
              <a:rPr lang="en-US" err="1"/>
              <a:t>связь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9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00:00:29,233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00:00:32,066</a:t>
            </a:r>
          </a:p>
          <a:p>
            <a:r>
              <a:rPr lang="en-US"/>
              <a:t>а </a:t>
            </a:r>
            <a:r>
              <a:rPr lang="en-US" b="0" err="1">
                <a:effectLst/>
              </a:rPr>
              <a:t>spi</a:t>
            </a:r>
            <a:r>
              <a:rPr lang="en-US" b="0">
                <a:effectLst/>
              </a:rPr>
              <a:t> </a:t>
            </a:r>
            <a:r>
              <a:rPr lang="en-US"/>
              <a:t>- </a:t>
            </a:r>
            <a:r>
              <a:rPr lang="en-US" err="1"/>
              <a:t>полнодуплексная</a:t>
            </a:r>
            <a:r>
              <a:rPr lang="en-US"/>
              <a:t> </a:t>
            </a:r>
            <a:r>
              <a:rPr lang="en-US" err="1"/>
              <a:t>связь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10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00:00:32,433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00:00:35,600</a:t>
            </a:r>
          </a:p>
          <a:p>
            <a:r>
              <a:rPr lang="en-US"/>
              <a:t>I2c </a:t>
            </a:r>
            <a:r>
              <a:rPr lang="en-US" err="1"/>
              <a:t>поддерживает</a:t>
            </a:r>
            <a:r>
              <a:rPr lang="en-US"/>
              <a:t> </a:t>
            </a:r>
            <a:r>
              <a:rPr lang="en-US" err="1"/>
              <a:t>несколько</a:t>
            </a:r>
            <a:r>
              <a:rPr lang="en-US"/>
              <a:t> </a:t>
            </a:r>
            <a:r>
              <a:rPr lang="en-US" err="1"/>
              <a:t>ведущих</a:t>
            </a:r>
            <a:r>
              <a:rPr lang="en-US"/>
              <a:t> и </a:t>
            </a:r>
            <a:r>
              <a:rPr lang="en-US" err="1"/>
              <a:t>нескольких</a:t>
            </a:r>
            <a:r>
              <a:rPr lang="en-US"/>
              <a:t> </a:t>
            </a:r>
            <a:r>
              <a:rPr lang="en-US" err="1"/>
              <a:t>ведомых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11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00:00:35,600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00:00:37,833</a:t>
            </a:r>
          </a:p>
          <a:p>
            <a:r>
              <a:rPr lang="en-US"/>
              <a:t> А </a:t>
            </a:r>
            <a:r>
              <a:rPr lang="en-US" err="1"/>
              <a:t>spi</a:t>
            </a:r>
            <a:r>
              <a:rPr lang="en-US" b="0">
                <a:effectLst/>
              </a:rPr>
              <a:t> </a:t>
            </a:r>
            <a:r>
              <a:rPr lang="en-US" err="1"/>
              <a:t>поддерживает</a:t>
            </a:r>
            <a:r>
              <a:rPr lang="en-US"/>
              <a:t> </a:t>
            </a:r>
            <a:r>
              <a:rPr lang="en-US" err="1"/>
              <a:t>один</a:t>
            </a:r>
            <a:r>
              <a:rPr lang="en-US"/>
              <a:t> </a:t>
            </a:r>
            <a:r>
              <a:rPr lang="en-US" err="1"/>
              <a:t>ведущий</a:t>
            </a:r>
            <a:endParaRPr lang="en-US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12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00:00:38,133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00:00:40,266</a:t>
            </a:r>
          </a:p>
          <a:p>
            <a:r>
              <a:rPr lang="en-US" b="0">
                <a:effectLst/>
              </a:rPr>
              <a:t>i2c </a:t>
            </a:r>
            <a:r>
              <a:rPr lang="en-US"/>
              <a:t>— </a:t>
            </a:r>
            <a:r>
              <a:rPr lang="en-US" err="1"/>
              <a:t>двухпроводной</a:t>
            </a:r>
            <a:r>
              <a:rPr lang="en-US"/>
              <a:t> </a:t>
            </a:r>
            <a:r>
              <a:rPr lang="en-US" err="1"/>
              <a:t>протокол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13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00:00:40,266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00:00:42,833</a:t>
            </a:r>
          </a:p>
          <a:p>
            <a:r>
              <a:rPr lang="en-US"/>
              <a:t>а </a:t>
            </a:r>
            <a:r>
              <a:rPr lang="en-US" b="0" err="1">
                <a:effectLst/>
              </a:rPr>
              <a:t>spi</a:t>
            </a:r>
            <a:r>
              <a:rPr lang="en-US" b="0">
                <a:effectLst/>
              </a:rPr>
              <a:t> </a:t>
            </a:r>
            <a:r>
              <a:rPr lang="en-US"/>
              <a:t>— </a:t>
            </a:r>
            <a:r>
              <a:rPr lang="en-US" err="1"/>
              <a:t>это</a:t>
            </a:r>
            <a:r>
              <a:rPr lang="en-US"/>
              <a:t> </a:t>
            </a:r>
            <a:r>
              <a:rPr lang="en-US" err="1"/>
              <a:t>четырехпроводной</a:t>
            </a:r>
            <a:r>
              <a:rPr lang="en-US"/>
              <a:t> </a:t>
            </a:r>
            <a:r>
              <a:rPr lang="en-US" err="1"/>
              <a:t>протокол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14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00:00:43,133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00:00:45,166</a:t>
            </a:r>
          </a:p>
          <a:p>
            <a:r>
              <a:rPr lang="en-US" b="0">
                <a:effectLst/>
              </a:rPr>
              <a:t>i2c </a:t>
            </a:r>
            <a:r>
              <a:rPr lang="en-US" err="1"/>
              <a:t>поддерживает</a:t>
            </a:r>
            <a:r>
              <a:rPr lang="en-US"/>
              <a:t> </a:t>
            </a:r>
            <a:r>
              <a:rPr lang="en-US" err="1"/>
              <a:t>замедление</a:t>
            </a:r>
            <a:r>
              <a:rPr lang="en-US"/>
              <a:t> </a:t>
            </a:r>
            <a:r>
              <a:rPr lang="en-US" err="1"/>
              <a:t>времени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15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00:00:45,566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00:00:47,633</a:t>
            </a:r>
          </a:p>
          <a:p>
            <a:r>
              <a:rPr lang="en-US" err="1"/>
              <a:t>Он</a:t>
            </a:r>
            <a:r>
              <a:rPr lang="en-US"/>
              <a:t> </a:t>
            </a:r>
            <a:r>
              <a:rPr lang="en-US" err="1"/>
              <a:t>медленнее</a:t>
            </a:r>
            <a:r>
              <a:rPr lang="en-US"/>
              <a:t>, </a:t>
            </a:r>
            <a:r>
              <a:rPr lang="en-US" err="1"/>
              <a:t>чем</a:t>
            </a:r>
            <a:r>
              <a:rPr lang="en-US"/>
              <a:t> </a:t>
            </a:r>
            <a:r>
              <a:rPr lang="en-US" err="1"/>
              <a:t>spi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16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00:00:49,066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00:00:52,700</a:t>
            </a:r>
          </a:p>
          <a:p>
            <a:r>
              <a:rPr lang="en-US" err="1"/>
              <a:t>он</a:t>
            </a:r>
            <a:r>
              <a:rPr lang="en-US"/>
              <a:t> </a:t>
            </a:r>
            <a:r>
              <a:rPr lang="en-US" err="1"/>
              <a:t>имеет</a:t>
            </a:r>
            <a:r>
              <a:rPr lang="en-US"/>
              <a:t> </a:t>
            </a:r>
            <a:r>
              <a:rPr lang="en-US" err="1"/>
              <a:t>дополнительные</a:t>
            </a:r>
            <a:r>
              <a:rPr lang="en-US"/>
              <a:t> </a:t>
            </a:r>
            <a:r>
              <a:rPr lang="en-US" err="1"/>
              <a:t>стартовые</a:t>
            </a:r>
            <a:r>
              <a:rPr lang="en-US"/>
              <a:t> и </a:t>
            </a:r>
            <a:r>
              <a:rPr lang="en-US" err="1"/>
              <a:t>стоповые</a:t>
            </a:r>
            <a:r>
              <a:rPr lang="en-US"/>
              <a:t> </a:t>
            </a:r>
            <a:r>
              <a:rPr lang="en-US" err="1"/>
              <a:t>биты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17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00:00:53,533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00:00:55,533</a:t>
            </a:r>
          </a:p>
          <a:p>
            <a:r>
              <a:rPr lang="en-US"/>
              <a:t>у </a:t>
            </a:r>
            <a:r>
              <a:rPr lang="en-US" err="1"/>
              <a:t>него</a:t>
            </a:r>
            <a:r>
              <a:rPr lang="en-US"/>
              <a:t> </a:t>
            </a:r>
            <a:r>
              <a:rPr lang="en-US" err="1"/>
              <a:t>есть</a:t>
            </a:r>
            <a:r>
              <a:rPr lang="en-US"/>
              <a:t> </a:t>
            </a:r>
            <a:r>
              <a:rPr lang="en-US" err="1"/>
              <a:t>бит</a:t>
            </a:r>
            <a:r>
              <a:rPr lang="en-US"/>
              <a:t> </a:t>
            </a:r>
            <a:r>
              <a:rPr lang="en-US" err="1"/>
              <a:t>подтверждения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18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00:00:55,533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00:00:57,133</a:t>
            </a:r>
          </a:p>
          <a:p>
            <a:r>
              <a:rPr lang="en-US" err="1"/>
              <a:t>после</a:t>
            </a:r>
            <a:r>
              <a:rPr lang="en-US"/>
              <a:t> </a:t>
            </a:r>
            <a:r>
              <a:rPr lang="en-US" err="1"/>
              <a:t>каждой</a:t>
            </a:r>
            <a:r>
              <a:rPr lang="en-US"/>
              <a:t> </a:t>
            </a:r>
            <a:r>
              <a:rPr lang="en-US" err="1"/>
              <a:t>передачи</a:t>
            </a:r>
            <a:endParaRPr lang="en-US" err="1">
              <a:cs typeface="Calibri"/>
            </a:endParaRPr>
          </a:p>
          <a:p>
            <a:br>
              <a:rPr lang="en-US" b="0"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B5CEA8"/>
                </a:solidFill>
                <a:effectLst/>
                <a:latin typeface="Consolas"/>
              </a:rPr>
              <a:t>19</a:t>
            </a:r>
            <a:endParaRPr lang="en-US" b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00:00:58,733 </a:t>
            </a:r>
            <a:r>
              <a:rPr lang="en-US" b="0">
                <a:solidFill>
                  <a:srgbClr val="569CD6"/>
                </a:solidFill>
                <a:effectLst/>
                <a:latin typeface="Consolas"/>
              </a:rPr>
              <a:t>--&gt;</a:t>
            </a:r>
            <a:r>
              <a:rPr lang="en-US" b="0">
                <a:solidFill>
                  <a:srgbClr val="D4D4D4"/>
                </a:solidFill>
                <a:effectLst/>
                <a:latin typeface="Consolas"/>
              </a:rPr>
              <a:t> 00:01:01,266</a:t>
            </a:r>
          </a:p>
          <a:p>
            <a:r>
              <a:rPr lang="en-US" err="1"/>
              <a:t>требуется</a:t>
            </a:r>
            <a:r>
              <a:rPr lang="en-US"/>
              <a:t> </a:t>
            </a:r>
            <a:r>
              <a:rPr lang="en-US" err="1"/>
              <a:t>подтягивающий</a:t>
            </a:r>
            <a:r>
              <a:rPr lang="en-US"/>
              <a:t> </a:t>
            </a:r>
            <a:r>
              <a:rPr lang="en-US" err="1"/>
              <a:t>резистор</a:t>
            </a:r>
            <a:endParaRPr lang="en-US" err="1">
              <a:cs typeface="Calibri"/>
            </a:endParaRPr>
          </a:p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74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Вдохновившись</a:t>
            </a:r>
            <a:r>
              <a:rPr lang="en-US"/>
              <a:t> </a:t>
            </a:r>
            <a:r>
              <a:rPr lang="en-US" err="1"/>
              <a:t>проектом</a:t>
            </a:r>
            <a:r>
              <a:rPr lang="en-US"/>
              <a:t> Astro Pi,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хотим</a:t>
            </a:r>
            <a:r>
              <a:rPr lang="en-US"/>
              <a:t> </a:t>
            </a:r>
            <a:r>
              <a:rPr lang="en-US" err="1"/>
              <a:t>подготовить</a:t>
            </a:r>
            <a:r>
              <a:rPr lang="en-US"/>
              <a:t> и </a:t>
            </a:r>
            <a:r>
              <a:rPr lang="en-US" err="1"/>
              <a:t>разработать</a:t>
            </a:r>
            <a:r>
              <a:rPr lang="en-US"/>
              <a:t> </a:t>
            </a:r>
            <a:r>
              <a:rPr lang="en-US" err="1"/>
              <a:t>собственную</a:t>
            </a:r>
            <a:r>
              <a:rPr lang="en-US"/>
              <a:t> </a:t>
            </a:r>
            <a:r>
              <a:rPr lang="en-US" err="1"/>
              <a:t>аппаратную</a:t>
            </a:r>
            <a:r>
              <a:rPr lang="en-US"/>
              <a:t> </a:t>
            </a:r>
            <a:r>
              <a:rPr lang="en-US" err="1"/>
              <a:t>печатную</a:t>
            </a:r>
            <a:r>
              <a:rPr lang="en-US"/>
              <a:t> </a:t>
            </a:r>
            <a:r>
              <a:rPr lang="en-US" err="1"/>
              <a:t>плату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космоса</a:t>
            </a:r>
            <a:r>
              <a:rPr lang="en-US"/>
              <a:t>. </a:t>
            </a:r>
            <a:r>
              <a:rPr lang="en-US" err="1"/>
              <a:t>Нам</a:t>
            </a:r>
            <a:r>
              <a:rPr lang="en-US"/>
              <a:t> </a:t>
            </a:r>
            <a:r>
              <a:rPr lang="en-US" err="1"/>
              <a:t>нужен</a:t>
            </a:r>
            <a:r>
              <a:rPr lang="en-US"/>
              <a:t> </a:t>
            </a:r>
            <a:r>
              <a:rPr lang="en-US" err="1"/>
              <a:t>отраслевой</a:t>
            </a:r>
            <a:r>
              <a:rPr lang="en-US"/>
              <a:t> </a:t>
            </a:r>
            <a:r>
              <a:rPr lang="en-US" err="1"/>
              <a:t>стандарт</a:t>
            </a:r>
            <a:r>
              <a:rPr lang="en-US"/>
              <a:t> и </a:t>
            </a:r>
            <a:r>
              <a:rPr lang="en-US" err="1"/>
              <a:t>мощное</a:t>
            </a:r>
            <a:r>
              <a:rPr lang="en-US"/>
              <a:t> </a:t>
            </a:r>
            <a:r>
              <a:rPr lang="en-US" err="1"/>
              <a:t>вычислительное</a:t>
            </a:r>
            <a:r>
              <a:rPr lang="en-US"/>
              <a:t> </a:t>
            </a:r>
            <a:r>
              <a:rPr lang="en-US" err="1"/>
              <a:t>устройство</a:t>
            </a:r>
            <a:r>
              <a:rPr lang="en-US"/>
              <a:t>, и я </a:t>
            </a:r>
            <a:r>
              <a:rPr lang="en-US" err="1"/>
              <a:t>считаю</a:t>
            </a:r>
            <a:r>
              <a:rPr lang="en-US"/>
              <a:t>, </a:t>
            </a:r>
            <a:r>
              <a:rPr lang="en-US" err="1"/>
              <a:t>что</a:t>
            </a:r>
            <a:r>
              <a:rPr lang="en-US"/>
              <a:t> Raspberry Pi — </a:t>
            </a:r>
            <a:r>
              <a:rPr lang="en-US" err="1"/>
              <a:t>хороший</a:t>
            </a:r>
            <a:r>
              <a:rPr lang="en-US"/>
              <a:t> </a:t>
            </a:r>
            <a:r>
              <a:rPr lang="en-US" err="1"/>
              <a:t>выбор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этого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 panose="020F0502020204030204"/>
            </a:endParaRPr>
          </a:p>
          <a:p>
            <a:r>
              <a:rPr lang="en-US" err="1"/>
              <a:t>После</a:t>
            </a:r>
            <a:r>
              <a:rPr lang="en-US"/>
              <a:t> </a:t>
            </a:r>
            <a:r>
              <a:rPr lang="en-US" err="1"/>
              <a:t>выбора</a:t>
            </a:r>
            <a:r>
              <a:rPr lang="en-US"/>
              <a:t> </a:t>
            </a:r>
            <a:r>
              <a:rPr lang="en-US" err="1"/>
              <a:t>нашего</a:t>
            </a:r>
            <a:r>
              <a:rPr lang="en-US"/>
              <a:t> MPU </a:t>
            </a:r>
            <a:r>
              <a:rPr lang="en-US" err="1"/>
              <a:t>или</a:t>
            </a:r>
            <a:r>
              <a:rPr lang="en-US"/>
              <a:t> </a:t>
            </a:r>
            <a:r>
              <a:rPr lang="en-US" err="1"/>
              <a:t>микропроцессора</a:t>
            </a:r>
            <a:r>
              <a:rPr lang="en-US"/>
              <a:t> </a:t>
            </a:r>
            <a:r>
              <a:rPr lang="en-US" err="1"/>
              <a:t>пришло</a:t>
            </a:r>
            <a:r>
              <a:rPr lang="en-US"/>
              <a:t> </a:t>
            </a:r>
            <a:r>
              <a:rPr lang="en-US" err="1"/>
              <a:t>время</a:t>
            </a:r>
            <a:r>
              <a:rPr lang="en-US"/>
              <a:t> </a:t>
            </a:r>
            <a:r>
              <a:rPr lang="en-US" err="1"/>
              <a:t>решить</a:t>
            </a:r>
            <a:r>
              <a:rPr lang="en-US"/>
              <a:t>, </a:t>
            </a:r>
            <a:r>
              <a:rPr lang="en-US" err="1"/>
              <a:t>какие</a:t>
            </a:r>
            <a:r>
              <a:rPr lang="en-US"/>
              <a:t> </a:t>
            </a:r>
            <a:r>
              <a:rPr lang="en-US" err="1"/>
              <a:t>функции</a:t>
            </a:r>
            <a:r>
              <a:rPr lang="en-US"/>
              <a:t> </a:t>
            </a:r>
            <a:r>
              <a:rPr lang="en-US" err="1"/>
              <a:t>являются</a:t>
            </a:r>
            <a:r>
              <a:rPr lang="en-US"/>
              <a:t> </a:t>
            </a:r>
            <a:r>
              <a:rPr lang="en-US" err="1"/>
              <a:t>основными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нашей</a:t>
            </a:r>
            <a:r>
              <a:rPr lang="en-US"/>
              <a:t> </a:t>
            </a:r>
            <a:r>
              <a:rPr lang="en-US" err="1"/>
              <a:t>миссии</a:t>
            </a:r>
            <a:r>
              <a:rPr lang="en-US"/>
              <a:t>, </a:t>
            </a:r>
            <a:r>
              <a:rPr lang="en-US" err="1"/>
              <a:t>которые</a:t>
            </a:r>
            <a:r>
              <a:rPr lang="en-US"/>
              <a:t>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хотим</a:t>
            </a:r>
            <a:r>
              <a:rPr lang="en-US"/>
              <a:t> </a:t>
            </a:r>
            <a:r>
              <a:rPr lang="en-US" err="1"/>
              <a:t>включить</a:t>
            </a:r>
            <a:r>
              <a:rPr lang="en-US"/>
              <a:t> в </a:t>
            </a:r>
            <a:r>
              <a:rPr lang="en-US" err="1"/>
              <a:t>наш</a:t>
            </a:r>
            <a:r>
              <a:rPr lang="en-US"/>
              <a:t> </a:t>
            </a:r>
            <a:r>
              <a:rPr lang="en-US" err="1"/>
              <a:t>аппаратный</a:t>
            </a:r>
            <a:r>
              <a:rPr lang="en-US"/>
              <a:t> </a:t>
            </a:r>
            <a:r>
              <a:rPr lang="en-US" err="1"/>
              <a:t>дизайн</a:t>
            </a:r>
            <a:r>
              <a:rPr lang="en-US"/>
              <a:t>. </a:t>
            </a: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/>
              <a:t>В </a:t>
            </a:r>
            <a:r>
              <a:rPr lang="en-US" err="1"/>
              <a:t>космическом</a:t>
            </a:r>
            <a:r>
              <a:rPr lang="en-US"/>
              <a:t> </a:t>
            </a:r>
            <a:r>
              <a:rPr lang="en-US" err="1"/>
              <a:t>оборудовании</a:t>
            </a:r>
            <a:r>
              <a:rPr lang="en-US"/>
              <a:t> </a:t>
            </a:r>
            <a:r>
              <a:rPr lang="en-US" err="1"/>
              <a:t>очень</a:t>
            </a:r>
            <a:r>
              <a:rPr lang="en-US"/>
              <a:t> </a:t>
            </a:r>
            <a:r>
              <a:rPr lang="en-US" err="1"/>
              <a:t>часто</a:t>
            </a:r>
            <a:r>
              <a:rPr lang="en-US"/>
              <a:t> </a:t>
            </a:r>
            <a:r>
              <a:rPr lang="en-US" err="1"/>
              <a:t>используются</a:t>
            </a:r>
            <a:r>
              <a:rPr lang="en-US"/>
              <a:t> </a:t>
            </a:r>
            <a:r>
              <a:rPr lang="en-US" err="1"/>
              <a:t>датчики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измерения</a:t>
            </a:r>
            <a:r>
              <a:rPr lang="en-US"/>
              <a:t> </a:t>
            </a:r>
            <a:r>
              <a:rPr lang="en-US" err="1"/>
              <a:t>температуры</a:t>
            </a:r>
            <a:r>
              <a:rPr lang="en-US"/>
              <a:t> и </a:t>
            </a:r>
            <a:r>
              <a:rPr lang="en-US" err="1"/>
              <a:t>влажности</a:t>
            </a:r>
            <a:r>
              <a:rPr lang="en-US"/>
              <a:t>, и </a:t>
            </a:r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тоже</a:t>
            </a:r>
            <a:r>
              <a:rPr lang="en-US"/>
              <a:t> </a:t>
            </a:r>
            <a:r>
              <a:rPr lang="en-US" err="1"/>
              <a:t>установим</a:t>
            </a:r>
            <a:r>
              <a:rPr lang="en-US"/>
              <a:t> </a:t>
            </a:r>
            <a:r>
              <a:rPr lang="en-US" err="1"/>
              <a:t>это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err="1"/>
              <a:t>Мы</a:t>
            </a:r>
            <a:r>
              <a:rPr lang="en-US"/>
              <a:t>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хотим</a:t>
            </a:r>
            <a:r>
              <a:rPr lang="en-US"/>
              <a:t> </a:t>
            </a:r>
            <a:r>
              <a:rPr lang="en-US" err="1"/>
              <a:t>включить</a:t>
            </a:r>
            <a:r>
              <a:rPr lang="en-US"/>
              <a:t> в </a:t>
            </a:r>
            <a:r>
              <a:rPr lang="en-US" err="1"/>
              <a:t>нашу</a:t>
            </a:r>
            <a:r>
              <a:rPr lang="en-US"/>
              <a:t> </a:t>
            </a:r>
            <a:r>
              <a:rPr lang="en-US" err="1"/>
              <a:t>плату</a:t>
            </a:r>
            <a:r>
              <a:rPr lang="en-US"/>
              <a:t> </a:t>
            </a:r>
            <a:r>
              <a:rPr lang="en-US" err="1"/>
              <a:t>магнитомотор</a:t>
            </a:r>
            <a:r>
              <a:rPr lang="en-US"/>
              <a:t>, </a:t>
            </a:r>
            <a:r>
              <a:rPr lang="en-US" err="1"/>
              <a:t>акселерометр</a:t>
            </a:r>
            <a:r>
              <a:rPr lang="en-US"/>
              <a:t> и </a:t>
            </a:r>
            <a:r>
              <a:rPr lang="en-US" err="1"/>
              <a:t>гироскоп</a:t>
            </a:r>
            <a:r>
              <a:rPr lang="en-US"/>
              <a:t>, </a:t>
            </a:r>
            <a:r>
              <a:rPr lang="en-US" err="1"/>
              <a:t>чтобы</a:t>
            </a:r>
            <a:r>
              <a:rPr lang="en-US"/>
              <a:t> </a:t>
            </a:r>
            <a:r>
              <a:rPr lang="en-US" err="1"/>
              <a:t>впоследствии</a:t>
            </a:r>
            <a:r>
              <a:rPr lang="en-US"/>
              <a:t> </a:t>
            </a:r>
            <a:r>
              <a:rPr lang="en-US" err="1"/>
              <a:t>эти</a:t>
            </a:r>
            <a:r>
              <a:rPr lang="en-US"/>
              <a:t> </a:t>
            </a:r>
            <a:r>
              <a:rPr lang="en-US" err="1"/>
              <a:t>данные</a:t>
            </a:r>
            <a:r>
              <a:rPr lang="en-US"/>
              <a:t> </a:t>
            </a:r>
            <a:r>
              <a:rPr lang="en-US" err="1"/>
              <a:t>можно</a:t>
            </a:r>
            <a:r>
              <a:rPr lang="en-US"/>
              <a:t> </a:t>
            </a:r>
            <a:r>
              <a:rPr lang="en-US" err="1"/>
              <a:t>было</a:t>
            </a:r>
            <a:r>
              <a:rPr lang="en-US"/>
              <a:t> </a:t>
            </a:r>
            <a:r>
              <a:rPr lang="en-US" err="1"/>
              <a:t>использовать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определения</a:t>
            </a:r>
            <a:r>
              <a:rPr lang="en-US"/>
              <a:t> </a:t>
            </a:r>
            <a:r>
              <a:rPr lang="en-US" err="1"/>
              <a:t>координат</a:t>
            </a:r>
            <a:r>
              <a:rPr lang="en-US"/>
              <a:t> </a:t>
            </a:r>
            <a:r>
              <a:rPr lang="en-US" err="1"/>
              <a:t>спутника</a:t>
            </a:r>
            <a:r>
              <a:rPr lang="en-US"/>
              <a:t>, а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расчета</a:t>
            </a:r>
            <a:r>
              <a:rPr lang="en-US"/>
              <a:t> </a:t>
            </a:r>
            <a:r>
              <a:rPr lang="en-US" err="1"/>
              <a:t>скорости</a:t>
            </a:r>
            <a:r>
              <a:rPr lang="en-US"/>
              <a:t> </a:t>
            </a:r>
            <a:r>
              <a:rPr lang="en-US" err="1"/>
              <a:t>космического</a:t>
            </a:r>
            <a:r>
              <a:rPr lang="en-US"/>
              <a:t> </a:t>
            </a:r>
            <a:r>
              <a:rPr lang="en-US" err="1"/>
              <a:t>корабля</a:t>
            </a:r>
            <a:r>
              <a:rPr lang="en-US"/>
              <a:t>.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/>
              <a:t> </a:t>
            </a:r>
            <a:endParaRPr lang="en-US">
              <a:cs typeface="Calibri"/>
            </a:endParaRPr>
          </a:p>
          <a:p>
            <a:r>
              <a:rPr lang="en-US" err="1"/>
              <a:t>После</a:t>
            </a:r>
            <a:r>
              <a:rPr lang="en-US"/>
              <a:t> </a:t>
            </a:r>
            <a:r>
              <a:rPr lang="en-US" err="1"/>
              <a:t>поиска</a:t>
            </a:r>
            <a:r>
              <a:rPr lang="en-US"/>
              <a:t> в </a:t>
            </a:r>
            <a:r>
              <a:rPr lang="en-US" err="1"/>
              <a:t>Интернете</a:t>
            </a:r>
            <a:r>
              <a:rPr lang="en-US"/>
              <a:t> я </a:t>
            </a:r>
            <a:r>
              <a:rPr lang="en-US" err="1"/>
              <a:t>обнаружил</a:t>
            </a:r>
            <a:r>
              <a:rPr lang="en-US"/>
              <a:t>, </a:t>
            </a:r>
            <a:r>
              <a:rPr lang="en-US" err="1"/>
              <a:t>что</a:t>
            </a:r>
            <a:r>
              <a:rPr lang="en-US"/>
              <a:t> </a:t>
            </a:r>
            <a:r>
              <a:rPr lang="en-US" err="1"/>
              <a:t>есть</a:t>
            </a:r>
            <a:r>
              <a:rPr lang="en-US"/>
              <a:t> </a:t>
            </a:r>
            <a:r>
              <a:rPr lang="en-US" err="1"/>
              <a:t>два</a:t>
            </a:r>
            <a:r>
              <a:rPr lang="en-US"/>
              <a:t> </a:t>
            </a:r>
            <a:r>
              <a:rPr lang="en-US" err="1"/>
              <a:t>датчика</a:t>
            </a:r>
            <a:r>
              <a:rPr lang="en-US"/>
              <a:t>, </a:t>
            </a:r>
            <a:r>
              <a:rPr lang="en-US" err="1"/>
              <a:t>которые</a:t>
            </a:r>
            <a:r>
              <a:rPr lang="en-US"/>
              <a:t> </a:t>
            </a:r>
            <a:r>
              <a:rPr lang="en-US" err="1"/>
              <a:t>лучше</a:t>
            </a:r>
            <a:r>
              <a:rPr lang="en-US"/>
              <a:t> </a:t>
            </a:r>
            <a:r>
              <a:rPr lang="en-US" err="1"/>
              <a:t>всего</a:t>
            </a:r>
            <a:r>
              <a:rPr lang="en-US"/>
              <a:t> </a:t>
            </a:r>
            <a:r>
              <a:rPr lang="en-US" err="1"/>
              <a:t>подходят</a:t>
            </a:r>
            <a:r>
              <a:rPr lang="en-US"/>
              <a:t>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нашего</a:t>
            </a:r>
            <a:r>
              <a:rPr lang="en-US"/>
              <a:t> </a:t>
            </a:r>
            <a:r>
              <a:rPr lang="en-US" err="1"/>
              <a:t>варианта</a:t>
            </a:r>
            <a:r>
              <a:rPr lang="en-US"/>
              <a:t> </a:t>
            </a:r>
            <a:r>
              <a:rPr lang="en-US" err="1"/>
              <a:t>использования</a:t>
            </a:r>
            <a:r>
              <a:rPr lang="en-US"/>
              <a:t>, </a:t>
            </a:r>
            <a:r>
              <a:rPr lang="en-US" err="1"/>
              <a:t>это</a:t>
            </a:r>
            <a:r>
              <a:rPr lang="en-US"/>
              <a:t> HTS221 и LSM9DS1 </a:t>
            </a:r>
            <a:r>
              <a:rPr lang="en-US" err="1"/>
              <a:t>от</a:t>
            </a:r>
            <a:r>
              <a:rPr lang="en-US"/>
              <a:t> </a:t>
            </a:r>
            <a:r>
              <a:rPr lang="en-US" err="1"/>
              <a:t>микроконтроллеров</a:t>
            </a:r>
            <a:r>
              <a:rPr lang="en-US"/>
              <a:t> ST. И </a:t>
            </a:r>
            <a:r>
              <a:rPr lang="en-US" err="1"/>
              <a:t>они</a:t>
            </a:r>
            <a:r>
              <a:rPr lang="en-US"/>
              <a:t> </a:t>
            </a:r>
            <a:r>
              <a:rPr lang="en-US" err="1"/>
              <a:t>также</a:t>
            </a:r>
            <a:r>
              <a:rPr lang="en-US"/>
              <a:t> </a:t>
            </a:r>
            <a:r>
              <a:rPr lang="en-US" err="1"/>
              <a:t>коммуницируют</a:t>
            </a:r>
            <a:r>
              <a:rPr lang="en-US"/>
              <a:t> с MPU </a:t>
            </a:r>
            <a:r>
              <a:rPr lang="en-US" err="1"/>
              <a:t>по</a:t>
            </a:r>
            <a:r>
              <a:rPr lang="en-US"/>
              <a:t> </a:t>
            </a:r>
            <a:r>
              <a:rPr lang="en-US" err="1"/>
              <a:t>протоколу</a:t>
            </a:r>
            <a:r>
              <a:rPr lang="en-US"/>
              <a:t> I2C.</a:t>
            </a:r>
            <a:endParaRPr lang="en-US">
              <a:cs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602796-1FEB-42F9-A395-8F5885951D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93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15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95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63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78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93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7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76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2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86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2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43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86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5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B1ED9-C90D-47D2-BD1B-32A93AEE94AC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857BB-369D-46C7-B2D5-9521F9C0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0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45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8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4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49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03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1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04/03/2022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3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diagramData" Target="../diagrams/data1.xml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1"/>
          <p:cNvSpPr txBox="1">
            <a:spLocks/>
          </p:cNvSpPr>
          <p:nvPr/>
        </p:nvSpPr>
        <p:spPr>
          <a:xfrm>
            <a:off x="1128585" y="2987758"/>
            <a:ext cx="9695934" cy="1908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Страновой офис ЮНИСЕФ в Казахстане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Навыки для девочек: </a:t>
            </a:r>
          </a:p>
          <a:p>
            <a:pPr algn="ctr">
              <a:lnSpc>
                <a:spcPct val="100000"/>
              </a:lnSpc>
            </a:pPr>
            <a:r>
              <a:rPr lang="ru-RU" altLang="ja-JP" sz="28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Программа по разработке наноспутников</a:t>
            </a:r>
            <a:endParaRPr lang="ja-JP" altLang="en-US" sz="28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6025857"/>
            <a:ext cx="12192000" cy="836713"/>
          </a:xfrm>
          <a:prstGeom prst="rect">
            <a:avLst/>
          </a:prstGeom>
          <a:solidFill>
            <a:srgbClr val="00AD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95" y="6025857"/>
            <a:ext cx="5401429" cy="828793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1973604" y="147484"/>
            <a:ext cx="8005896" cy="2544045"/>
            <a:chOff x="3341038" y="2904270"/>
            <a:chExt cx="8308378" cy="2696012"/>
          </a:xfrm>
        </p:grpSpPr>
        <p:pic>
          <p:nvPicPr>
            <p:cNvPr id="9" name="Picture 4" descr="https://scontent-arn2-2.xx.fbcdn.net/v/t1.0-9/82983433_103984654497591_8640618899764674560_o.png?_nc_cat=105&amp;_nc_ohc=vvgTRyujNFsAX96XXJm&amp;_nc_ht=scontent-arn2-2.xx&amp;oh=a9453797e03ad817fb44ead8efc39f4f&amp;oe=5ECC24D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56"/>
            <a:stretch/>
          </p:blipFill>
          <p:spPr bwMode="auto">
            <a:xfrm>
              <a:off x="3341038" y="2904270"/>
              <a:ext cx="7146977" cy="2696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amirkhan\Documents\лого_технопарка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405" y="2904270"/>
              <a:ext cx="1512011" cy="2317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72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5728299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3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 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Подготовка дизайна нашей печатной платы </a:t>
              </a:r>
              <a:endParaRPr lang="en-US" b="1">
                <a:solidFill>
                  <a:schemeClr val="bg1"/>
                </a:solidFill>
                <a:latin typeface="Arial"/>
                <a:ea typeface="+mn-lt"/>
                <a:cs typeface="+mn-lt"/>
              </a:endParaRPr>
            </a:p>
          </p:txBody>
        </p:sp>
      </p:grpSp>
      <p:sp>
        <p:nvSpPr>
          <p:cNvPr id="20" name="Прямоугольник 5">
            <a:extLst>
              <a:ext uri="{FF2B5EF4-FFF2-40B4-BE49-F238E27FC236}">
                <a16:creationId xmlns:a16="http://schemas.microsoft.com/office/drawing/2014/main" id="{ACB431D9-67ED-4F78-8FCF-B0AAC58AE6BE}"/>
              </a:ext>
            </a:extLst>
          </p:cNvPr>
          <p:cNvSpPr/>
          <p:nvPr/>
        </p:nvSpPr>
        <p:spPr>
          <a:xfrm>
            <a:off x="6086128" y="1200422"/>
            <a:ext cx="5182240" cy="465197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ea typeface="+mn-lt"/>
                <a:cs typeface="+mn-lt"/>
              </a:rPr>
              <a:t>Raspberry Pi в </a:t>
            </a:r>
            <a:r>
              <a:rPr lang="en-US" sz="2000" err="1">
                <a:latin typeface="Arial"/>
                <a:ea typeface="+mn-lt"/>
                <a:cs typeface="+mn-lt"/>
              </a:rPr>
              <a:t>качестве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основного</a:t>
            </a:r>
            <a:r>
              <a:rPr lang="en-US" sz="2000">
                <a:latin typeface="Arial"/>
                <a:ea typeface="+mn-lt"/>
                <a:cs typeface="+mn-lt"/>
              </a:rPr>
              <a:t> MPU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Arial"/>
              </a:rPr>
              <a:t>Измерения</a:t>
            </a:r>
            <a:r>
              <a:rPr lang="en-US" sz="2000">
                <a:latin typeface="Arial"/>
                <a:cs typeface="Arial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Температура</a:t>
            </a:r>
            <a:endParaRPr lang="en-US" sz="2000">
              <a:latin typeface="Arial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Arial"/>
              </a:rPr>
              <a:t>Влажность</a:t>
            </a:r>
            <a:endParaRPr lang="en-US" sz="2000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Магнитометр</a:t>
            </a:r>
            <a:endParaRPr lang="en-US" sz="2000">
              <a:latin typeface="Arial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Акселерометр</a:t>
            </a:r>
            <a:endParaRPr lang="en-US" sz="2000">
              <a:latin typeface="Arial"/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Гироскоп</a:t>
            </a:r>
            <a:endParaRPr lang="en-US" sz="2000">
              <a:latin typeface="Arial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Коммуникация</a:t>
            </a:r>
            <a:r>
              <a:rPr lang="en-US" sz="2000">
                <a:latin typeface="Arial"/>
                <a:ea typeface="+mn-lt"/>
                <a:cs typeface="+mn-lt"/>
              </a:rPr>
              <a:t> </a:t>
            </a:r>
            <a:r>
              <a:rPr lang="en-US" sz="2000" err="1">
                <a:latin typeface="Arial"/>
                <a:ea typeface="+mn-lt"/>
                <a:cs typeface="+mn-lt"/>
              </a:rPr>
              <a:t>по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протоколу</a:t>
            </a:r>
            <a:r>
              <a:rPr lang="en-US" sz="2000">
                <a:latin typeface="Arial"/>
                <a:ea typeface="+mn-lt"/>
                <a:cs typeface="+mn-lt"/>
              </a:rPr>
              <a:t> I2C</a:t>
            </a:r>
          </a:p>
          <a:p>
            <a:pPr>
              <a:lnSpc>
                <a:spcPct val="150000"/>
              </a:lnSpc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Прямоугольник 8">
            <a:extLst>
              <a:ext uri="{FF2B5EF4-FFF2-40B4-BE49-F238E27FC236}">
                <a16:creationId xmlns:a16="http://schemas.microsoft.com/office/drawing/2014/main" id="{68890227-8211-46CC-BD16-4ABBB6C276DE}"/>
              </a:ext>
            </a:extLst>
          </p:cNvPr>
          <p:cNvSpPr/>
          <p:nvPr/>
        </p:nvSpPr>
        <p:spPr>
          <a:xfrm>
            <a:off x="326023" y="5115588"/>
            <a:ext cx="5180842" cy="338554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600">
                <a:latin typeface="Arial"/>
                <a:ea typeface="+mn-lt"/>
                <a:cs typeface="+mn-lt"/>
              </a:rPr>
              <a:t>UniSense (</a:t>
            </a:r>
            <a:r>
              <a:rPr lang="en-US" sz="1600" err="1">
                <a:latin typeface="Arial"/>
                <a:ea typeface="+mn-lt"/>
                <a:cs typeface="+mn-lt"/>
              </a:rPr>
              <a:t>полезная</a:t>
            </a:r>
            <a:r>
              <a:rPr lang="en-US" sz="1600">
                <a:latin typeface="Arial"/>
                <a:ea typeface="+mn-lt"/>
                <a:cs typeface="+mn-lt"/>
              </a:rPr>
              <a:t> </a:t>
            </a:r>
            <a:r>
              <a:rPr lang="en-US" sz="1600" err="1">
                <a:latin typeface="Arial"/>
                <a:ea typeface="+mn-lt"/>
                <a:cs typeface="+mn-lt"/>
              </a:rPr>
              <a:t>нагрузка</a:t>
            </a:r>
            <a:r>
              <a:rPr lang="en-US" sz="1600">
                <a:latin typeface="Arial"/>
                <a:ea typeface="+mn-lt"/>
                <a:cs typeface="+mn-lt"/>
              </a:rPr>
              <a:t>) </a:t>
            </a:r>
            <a:r>
              <a:rPr lang="en-US" sz="1600" err="1">
                <a:latin typeface="Arial"/>
                <a:ea typeface="+mn-lt"/>
                <a:cs typeface="+mn-lt"/>
              </a:rPr>
              <a:t>на</a:t>
            </a:r>
            <a:r>
              <a:rPr lang="en-US" sz="1600">
                <a:latin typeface="Arial"/>
                <a:ea typeface="+mn-lt"/>
                <a:cs typeface="+mn-lt"/>
              </a:rPr>
              <a:t> </a:t>
            </a:r>
            <a:r>
              <a:rPr lang="en-US" sz="1600" err="1">
                <a:latin typeface="Arial"/>
                <a:ea typeface="+mn-lt"/>
                <a:cs typeface="+mn-lt"/>
              </a:rPr>
              <a:t>UniSat</a:t>
            </a:r>
            <a:r>
              <a:rPr lang="en-US" sz="1600">
                <a:latin typeface="Arial"/>
                <a:ea typeface="+mn-lt"/>
                <a:cs typeface="+mn-lt"/>
              </a:rPr>
              <a:t> 1U </a:t>
            </a:r>
            <a:r>
              <a:rPr lang="en-US" sz="1600" err="1">
                <a:latin typeface="Arial"/>
                <a:ea typeface="+mn-lt"/>
                <a:cs typeface="+mn-lt"/>
              </a:rPr>
              <a:t>Cubesat</a:t>
            </a:r>
            <a:r>
              <a:rPr lang="en-US" sz="1600">
                <a:latin typeface="Arial"/>
                <a:ea typeface="+mn-lt"/>
                <a:cs typeface="+mn-lt"/>
              </a:rPr>
              <a:t> 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10412-BF1D-4D43-B54E-DF2A29C2A4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24" t="24877" r="37949" b="25155"/>
          <a:stretch/>
        </p:blipFill>
        <p:spPr>
          <a:xfrm>
            <a:off x="867813" y="1163004"/>
            <a:ext cx="3419576" cy="36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6884705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4.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Прототипирование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печатной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платы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с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помощью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Fritzing </a:t>
              </a:r>
              <a:endParaRPr lang="en-US" b="1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07E6CEF1-33CC-4E7A-8E7E-10DEC5870A1A}"/>
              </a:ext>
            </a:extLst>
          </p:cNvPr>
          <p:cNvSpPr/>
          <p:nvPr/>
        </p:nvSpPr>
        <p:spPr>
          <a:xfrm>
            <a:off x="1973387" y="5107982"/>
            <a:ext cx="8733096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>
                <a:latin typeface="Arial"/>
                <a:ea typeface="+mn-lt"/>
                <a:cs typeface="+mn-lt"/>
              </a:rPr>
              <a:t>Fritzing — </a:t>
            </a:r>
            <a:r>
              <a:rPr lang="en-US" err="1">
                <a:latin typeface="Arial"/>
                <a:ea typeface="+mn-lt"/>
                <a:cs typeface="+mn-lt"/>
              </a:rPr>
              <a:t>это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образовательная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программа</a:t>
            </a:r>
            <a:r>
              <a:rPr lang="en-US">
                <a:latin typeface="Arial"/>
                <a:ea typeface="+mn-lt"/>
                <a:cs typeface="+mn-lt"/>
              </a:rPr>
              <a:t> </a:t>
            </a:r>
            <a:r>
              <a:rPr lang="en-US" err="1">
                <a:latin typeface="Arial"/>
                <a:ea typeface="+mn-lt"/>
                <a:cs typeface="+mn-lt"/>
              </a:rPr>
              <a:t>для</a:t>
            </a:r>
            <a:r>
              <a:rPr lang="en-US">
                <a:latin typeface="Arial"/>
                <a:ea typeface="+mn-lt"/>
                <a:cs typeface="+mn-lt"/>
              </a:rPr>
              <a:t> </a:t>
            </a:r>
            <a:r>
              <a:rPr lang="en-US" err="1">
                <a:latin typeface="Arial"/>
                <a:ea typeface="+mn-lt"/>
                <a:cs typeface="+mn-lt"/>
              </a:rPr>
              <a:t>проектирования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печатных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плат</a:t>
            </a:r>
            <a:r>
              <a:rPr lang="en-US">
                <a:latin typeface="Arial"/>
                <a:ea typeface="+mn-lt"/>
                <a:cs typeface="+mn-lt"/>
              </a:rPr>
              <a:t> 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AEFE9E1-879D-441C-81D7-A79EAE65A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762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C397FA-C71D-4977-800D-7C0E4E92FEA3}"/>
              </a:ext>
            </a:extLst>
          </p:cNvPr>
          <p:cNvSpPr txBox="1"/>
          <p:nvPr/>
        </p:nvSpPr>
        <p:spPr>
          <a:xfrm>
            <a:off x="9136237" y="469803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© Fritzing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84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8" name="Прямоугольник 17"/>
          <p:cNvSpPr/>
          <p:nvPr/>
        </p:nvSpPr>
        <p:spPr>
          <a:xfrm>
            <a:off x="0" y="65"/>
            <a:ext cx="12192000" cy="4718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3799333" y="2533137"/>
            <a:ext cx="7496355" cy="7514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err="1">
                <a:latin typeface="Arial"/>
                <a:cs typeface="Arial"/>
              </a:rPr>
              <a:t>Запись</a:t>
            </a:r>
            <a:r>
              <a:rPr lang="en-US" sz="3200">
                <a:latin typeface="Arial"/>
                <a:cs typeface="Arial"/>
              </a:rPr>
              <a:t> </a:t>
            </a:r>
            <a:r>
              <a:rPr lang="en-US" sz="3200" err="1">
                <a:latin typeface="Arial"/>
                <a:cs typeface="Arial"/>
              </a:rPr>
              <a:t>видео</a:t>
            </a:r>
            <a:r>
              <a:rPr lang="en-US" sz="3200">
                <a:latin typeface="Arial"/>
                <a:cs typeface="Arial"/>
              </a:rPr>
              <a:t> с экрана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2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6631559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Проектирование печатной платы с помощью </a:t>
              </a:r>
              <a:r>
                <a:rPr lang="ru-RU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KiCad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 </a:t>
              </a:r>
              <a:endParaRPr lang="en-US" b="1">
                <a:solidFill>
                  <a:schemeClr val="bg1"/>
                </a:solidFill>
                <a:latin typeface="Arial"/>
                <a:cs typeface="Arial" panose="020B0604020202020204" pitchFamily="34" charset="0"/>
              </a:endParaRPr>
            </a:p>
          </p:txBody>
        </p:sp>
      </p:grpSp>
      <p:sp>
        <p:nvSpPr>
          <p:cNvPr id="23" name="Прямоугольник 8">
            <a:extLst>
              <a:ext uri="{FF2B5EF4-FFF2-40B4-BE49-F238E27FC236}">
                <a16:creationId xmlns:a16="http://schemas.microsoft.com/office/drawing/2014/main" id="{07E6CEF1-33CC-4E7A-8E7E-10DEC5870A1A}"/>
              </a:ext>
            </a:extLst>
          </p:cNvPr>
          <p:cNvSpPr/>
          <p:nvPr/>
        </p:nvSpPr>
        <p:spPr>
          <a:xfrm>
            <a:off x="1563623" y="4940603"/>
            <a:ext cx="9067803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err="1">
                <a:latin typeface="Arial"/>
                <a:ea typeface="+mn-lt"/>
                <a:cs typeface="+mn-lt"/>
              </a:rPr>
              <a:t>KiCad</a:t>
            </a:r>
            <a:r>
              <a:rPr lang="en-US">
                <a:latin typeface="Arial"/>
                <a:ea typeface="+mn-lt"/>
                <a:cs typeface="+mn-lt"/>
              </a:rPr>
              <a:t> — </a:t>
            </a:r>
            <a:r>
              <a:rPr lang="en-US" err="1">
                <a:latin typeface="Arial"/>
                <a:ea typeface="+mn-lt"/>
                <a:cs typeface="+mn-lt"/>
              </a:rPr>
              <a:t>одна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из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самых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популярных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программ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для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проектирования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печатных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плат</a:t>
            </a:r>
            <a:endParaRPr lang="en-US">
              <a:latin typeface="Arial"/>
              <a:cs typeface="Arial"/>
            </a:endParaRPr>
          </a:p>
          <a:p>
            <a:pPr algn="ctr"/>
            <a:r>
              <a:rPr lang="en-US">
                <a:latin typeface="Arial"/>
                <a:ea typeface="+mn-lt"/>
                <a:cs typeface="+mn-lt"/>
              </a:rPr>
              <a:t> в </a:t>
            </a:r>
            <a:r>
              <a:rPr lang="en-US" err="1">
                <a:latin typeface="Arial"/>
                <a:ea typeface="+mn-lt"/>
                <a:cs typeface="+mn-lt"/>
              </a:rPr>
              <a:t>электронной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промышленности</a:t>
            </a:r>
            <a:r>
              <a:rPr lang="en-US">
                <a:latin typeface="Arial"/>
                <a:ea typeface="+mn-lt"/>
                <a:cs typeface="+mn-lt"/>
              </a:rPr>
              <a:t>.</a:t>
            </a:r>
            <a:endParaRPr lang="en-US">
              <a:latin typeface="Arial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C397FA-C71D-4977-800D-7C0E4E92FEA3}"/>
              </a:ext>
            </a:extLst>
          </p:cNvPr>
          <p:cNvSpPr txBox="1"/>
          <p:nvPr/>
        </p:nvSpPr>
        <p:spPr>
          <a:xfrm>
            <a:off x="9136237" y="469803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© Fritzing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CD601EF-7DBA-4C54-8A56-310E9F39C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209" y="1949570"/>
            <a:ext cx="4973582" cy="20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3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541547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</a:t>
              </a:r>
              <a:r>
                <a:rPr lang="ru-RU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Распиновка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ru-RU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Raspberry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ru-RU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Pi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 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CC397FA-C71D-4977-800D-7C0E4E92FEA3}"/>
              </a:ext>
            </a:extLst>
          </p:cNvPr>
          <p:cNvSpPr txBox="1"/>
          <p:nvPr/>
        </p:nvSpPr>
        <p:spPr>
          <a:xfrm>
            <a:off x="9136237" y="469803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© Fritzing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8D9E47-595F-4FD5-9603-AEA9B7B8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93" y="546368"/>
            <a:ext cx="8779988" cy="5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F0275A-049B-458E-9458-D6EADCA43BA4}"/>
              </a:ext>
            </a:extLst>
          </p:cNvPr>
          <p:cNvSpPr/>
          <p:nvPr/>
        </p:nvSpPr>
        <p:spPr>
          <a:xfrm>
            <a:off x="5891842" y="1250830"/>
            <a:ext cx="491705" cy="2674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77F0C2-2780-4ADD-BC85-E84CD85ECFE0}"/>
              </a:ext>
            </a:extLst>
          </p:cNvPr>
          <p:cNvSpPr/>
          <p:nvPr/>
        </p:nvSpPr>
        <p:spPr>
          <a:xfrm>
            <a:off x="2898475" y="974785"/>
            <a:ext cx="923027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F415CC-2151-413C-9D51-265EFA40D082}"/>
              </a:ext>
            </a:extLst>
          </p:cNvPr>
          <p:cNvSpPr/>
          <p:nvPr/>
        </p:nvSpPr>
        <p:spPr>
          <a:xfrm>
            <a:off x="1746459" y="1791418"/>
            <a:ext cx="923027" cy="36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0A8828-08C8-4B65-953F-E20A60CA3A88}"/>
              </a:ext>
            </a:extLst>
          </p:cNvPr>
          <p:cNvSpPr/>
          <p:nvPr/>
        </p:nvSpPr>
        <p:spPr>
          <a:xfrm>
            <a:off x="1746459" y="2478656"/>
            <a:ext cx="923027" cy="36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8EF0BE-A1FC-4193-B231-79945123D761}"/>
              </a:ext>
            </a:extLst>
          </p:cNvPr>
          <p:cNvSpPr/>
          <p:nvPr/>
        </p:nvSpPr>
        <p:spPr>
          <a:xfrm>
            <a:off x="1746458" y="3029282"/>
            <a:ext cx="923027" cy="365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BAC803-D774-4B05-8C21-B44E406CE22F}"/>
              </a:ext>
            </a:extLst>
          </p:cNvPr>
          <p:cNvSpPr/>
          <p:nvPr/>
        </p:nvSpPr>
        <p:spPr>
          <a:xfrm>
            <a:off x="1746457" y="1595887"/>
            <a:ext cx="923027" cy="241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2BC491-C226-4961-96B9-7E8883306153}"/>
              </a:ext>
            </a:extLst>
          </p:cNvPr>
          <p:cNvSpPr/>
          <p:nvPr/>
        </p:nvSpPr>
        <p:spPr>
          <a:xfrm>
            <a:off x="1569421" y="703053"/>
            <a:ext cx="1976036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B68509-6849-4EE7-A19B-FDFD738C3E58}"/>
              </a:ext>
            </a:extLst>
          </p:cNvPr>
          <p:cNvSpPr/>
          <p:nvPr/>
        </p:nvSpPr>
        <p:spPr>
          <a:xfrm>
            <a:off x="1569421" y="4672520"/>
            <a:ext cx="3278624" cy="543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2A8EE-5AD9-49EF-8E26-724B39CB9742}"/>
              </a:ext>
            </a:extLst>
          </p:cNvPr>
          <p:cNvSpPr txBox="1"/>
          <p:nvPr/>
        </p:nvSpPr>
        <p:spPr>
          <a:xfrm>
            <a:off x="1483739" y="5401424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Credit : The Engineering Projects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72549CA-D758-40B4-B220-DA31673C3730}"/>
              </a:ext>
            </a:extLst>
          </p:cNvPr>
          <p:cNvSpPr/>
          <p:nvPr/>
        </p:nvSpPr>
        <p:spPr>
          <a:xfrm>
            <a:off x="8295138" y="1250830"/>
            <a:ext cx="491705" cy="431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-27214" y="65"/>
            <a:ext cx="12219214" cy="471883"/>
            <a:chOff x="-27214" y="65"/>
            <a:chExt cx="12219214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27214" y="54566"/>
              <a:ext cx="3541547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</a:t>
              </a:r>
              <a:r>
                <a:rPr lang="ru-RU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Распиновка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Raspberry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Pi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endParaRPr lang="en-US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CC397FA-C71D-4977-800D-7C0E4E92FEA3}"/>
              </a:ext>
            </a:extLst>
          </p:cNvPr>
          <p:cNvSpPr txBox="1"/>
          <p:nvPr/>
        </p:nvSpPr>
        <p:spPr>
          <a:xfrm>
            <a:off x="9136237" y="469803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© Fritzing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8D9E47-595F-4FD5-9603-AEA9B7B8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93" y="546368"/>
            <a:ext cx="8779988" cy="5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F0275A-049B-458E-9458-D6EADCA43BA4}"/>
              </a:ext>
            </a:extLst>
          </p:cNvPr>
          <p:cNvSpPr/>
          <p:nvPr/>
        </p:nvSpPr>
        <p:spPr>
          <a:xfrm>
            <a:off x="5891842" y="1250830"/>
            <a:ext cx="491705" cy="2674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35C74E-ABA5-463A-8BE1-27D7F58E15FC}"/>
              </a:ext>
            </a:extLst>
          </p:cNvPr>
          <p:cNvSpPr/>
          <p:nvPr/>
        </p:nvSpPr>
        <p:spPr>
          <a:xfrm>
            <a:off x="5891842" y="1981170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DC6632F-2E9F-48CA-A7DF-0731B9E85FD8}"/>
              </a:ext>
            </a:extLst>
          </p:cNvPr>
          <p:cNvSpPr/>
          <p:nvPr/>
        </p:nvSpPr>
        <p:spPr>
          <a:xfrm>
            <a:off x="5891842" y="3513797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B39A46-CBC5-4E4A-9DAF-FDAB6FB5B06E}"/>
              </a:ext>
            </a:extLst>
          </p:cNvPr>
          <p:cNvSpPr/>
          <p:nvPr/>
        </p:nvSpPr>
        <p:spPr>
          <a:xfrm>
            <a:off x="5865963" y="4821141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8F030B-5A7E-468B-98A2-BEB1E333E74C}"/>
              </a:ext>
            </a:extLst>
          </p:cNvPr>
          <p:cNvSpPr/>
          <p:nvPr/>
        </p:nvSpPr>
        <p:spPr>
          <a:xfrm>
            <a:off x="8295138" y="4248922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1A08A09-72B6-4D9E-A3B3-7E08A966CE42}"/>
              </a:ext>
            </a:extLst>
          </p:cNvPr>
          <p:cNvSpPr/>
          <p:nvPr/>
        </p:nvSpPr>
        <p:spPr>
          <a:xfrm>
            <a:off x="8295138" y="3907083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F4E484D-8687-4BBB-858F-B9223D969AD4}"/>
              </a:ext>
            </a:extLst>
          </p:cNvPr>
          <p:cNvSpPr/>
          <p:nvPr/>
        </p:nvSpPr>
        <p:spPr>
          <a:xfrm>
            <a:off x="8295138" y="2950917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365680-1494-4CDB-BC0F-257E4EF943A9}"/>
              </a:ext>
            </a:extLst>
          </p:cNvPr>
          <p:cNvSpPr/>
          <p:nvPr/>
        </p:nvSpPr>
        <p:spPr>
          <a:xfrm>
            <a:off x="8308917" y="2380478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F069AE7-58A9-4F2B-A341-26D3AC896642}"/>
              </a:ext>
            </a:extLst>
          </p:cNvPr>
          <p:cNvSpPr/>
          <p:nvPr/>
        </p:nvSpPr>
        <p:spPr>
          <a:xfrm>
            <a:off x="8295137" y="1614933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C21EB4-823F-4C56-8CCA-9F40364E5B92}"/>
              </a:ext>
            </a:extLst>
          </p:cNvPr>
          <p:cNvSpPr/>
          <p:nvPr/>
        </p:nvSpPr>
        <p:spPr>
          <a:xfrm>
            <a:off x="1746457" y="1595887"/>
            <a:ext cx="923027" cy="241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2661A5-0D51-4E29-BA10-93FEEDFE771C}"/>
              </a:ext>
            </a:extLst>
          </p:cNvPr>
          <p:cNvSpPr/>
          <p:nvPr/>
        </p:nvSpPr>
        <p:spPr>
          <a:xfrm>
            <a:off x="1630392" y="673216"/>
            <a:ext cx="2188757" cy="577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7CB7616-DDDC-4D33-B6F6-E91988861B97}"/>
              </a:ext>
            </a:extLst>
          </p:cNvPr>
          <p:cNvSpPr/>
          <p:nvPr/>
        </p:nvSpPr>
        <p:spPr>
          <a:xfrm>
            <a:off x="8295138" y="1250830"/>
            <a:ext cx="491705" cy="431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57F398-F9E2-4922-B84F-F5DE030D3EC5}"/>
              </a:ext>
            </a:extLst>
          </p:cNvPr>
          <p:cNvSpPr txBox="1"/>
          <p:nvPr/>
        </p:nvSpPr>
        <p:spPr>
          <a:xfrm>
            <a:off x="1483739" y="5401424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Credit : The Engineering Projects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2504B4-994E-41ED-A628-11B4F849E009}"/>
              </a:ext>
            </a:extLst>
          </p:cNvPr>
          <p:cNvSpPr/>
          <p:nvPr/>
        </p:nvSpPr>
        <p:spPr>
          <a:xfrm>
            <a:off x="1575105" y="4532334"/>
            <a:ext cx="3126291" cy="577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3541547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 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5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</a:t>
              </a:r>
              <a:r>
                <a:rPr lang="ru-RU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Распиновка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Raspberry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r>
                <a:rPr lang="ru-RU" b="1" err="1">
                  <a:solidFill>
                    <a:schemeClr val="bg1"/>
                  </a:solidFill>
                  <a:latin typeface="Arial"/>
                  <a:cs typeface="Arial"/>
                </a:rPr>
                <a:t>Pi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</a:t>
              </a:r>
              <a:endParaRPr lang="en-US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CC397FA-C71D-4977-800D-7C0E4E92FEA3}"/>
              </a:ext>
            </a:extLst>
          </p:cNvPr>
          <p:cNvSpPr txBox="1"/>
          <p:nvPr/>
        </p:nvSpPr>
        <p:spPr>
          <a:xfrm>
            <a:off x="9136237" y="469803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© Fritzing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8D9E47-595F-4FD5-9603-AEA9B7B82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793" y="546368"/>
            <a:ext cx="8779988" cy="545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F0275A-049B-458E-9458-D6EADCA43BA4}"/>
              </a:ext>
            </a:extLst>
          </p:cNvPr>
          <p:cNvSpPr/>
          <p:nvPr/>
        </p:nvSpPr>
        <p:spPr>
          <a:xfrm>
            <a:off x="5891842" y="1295079"/>
            <a:ext cx="491705" cy="15415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35C74E-ABA5-463A-8BE1-27D7F58E15FC}"/>
              </a:ext>
            </a:extLst>
          </p:cNvPr>
          <p:cNvSpPr/>
          <p:nvPr/>
        </p:nvSpPr>
        <p:spPr>
          <a:xfrm>
            <a:off x="5891842" y="1981170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DC6632F-2E9F-48CA-A7DF-0731B9E85FD8}"/>
              </a:ext>
            </a:extLst>
          </p:cNvPr>
          <p:cNvSpPr/>
          <p:nvPr/>
        </p:nvSpPr>
        <p:spPr>
          <a:xfrm>
            <a:off x="5891842" y="3513797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9B39A46-CBC5-4E4A-9DAF-FDAB6FB5B06E}"/>
              </a:ext>
            </a:extLst>
          </p:cNvPr>
          <p:cNvSpPr/>
          <p:nvPr/>
        </p:nvSpPr>
        <p:spPr>
          <a:xfrm>
            <a:off x="5865963" y="4821141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58F030B-5A7E-468B-98A2-BEB1E333E74C}"/>
              </a:ext>
            </a:extLst>
          </p:cNvPr>
          <p:cNvSpPr/>
          <p:nvPr/>
        </p:nvSpPr>
        <p:spPr>
          <a:xfrm>
            <a:off x="8295138" y="4248922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1A08A09-72B6-4D9E-A3B3-7E08A966CE42}"/>
              </a:ext>
            </a:extLst>
          </p:cNvPr>
          <p:cNvSpPr/>
          <p:nvPr/>
        </p:nvSpPr>
        <p:spPr>
          <a:xfrm>
            <a:off x="8295138" y="3907083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F4E484D-8687-4BBB-858F-B9223D969AD4}"/>
              </a:ext>
            </a:extLst>
          </p:cNvPr>
          <p:cNvSpPr/>
          <p:nvPr/>
        </p:nvSpPr>
        <p:spPr>
          <a:xfrm>
            <a:off x="8295138" y="2950917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365680-1494-4CDB-BC0F-257E4EF943A9}"/>
              </a:ext>
            </a:extLst>
          </p:cNvPr>
          <p:cNvSpPr/>
          <p:nvPr/>
        </p:nvSpPr>
        <p:spPr>
          <a:xfrm>
            <a:off x="8308917" y="2380478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F069AE7-58A9-4F2B-A341-26D3AC896642}"/>
              </a:ext>
            </a:extLst>
          </p:cNvPr>
          <p:cNvSpPr/>
          <p:nvPr/>
        </p:nvSpPr>
        <p:spPr>
          <a:xfrm>
            <a:off x="8295137" y="1614933"/>
            <a:ext cx="491705" cy="267419"/>
          </a:xfrm>
          <a:prstGeom prst="roundRect">
            <a:avLst/>
          </a:prstGeom>
          <a:noFill/>
          <a:ln w="57150">
            <a:solidFill>
              <a:srgbClr val="D88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C2E328-9616-4B45-BE19-6CB15DB44CED}"/>
              </a:ext>
            </a:extLst>
          </p:cNvPr>
          <p:cNvSpPr/>
          <p:nvPr/>
        </p:nvSpPr>
        <p:spPr>
          <a:xfrm>
            <a:off x="5357002" y="1449238"/>
            <a:ext cx="1207698" cy="433114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C4B06B-12E0-46B4-B60E-FE48D33A6BB5}"/>
              </a:ext>
            </a:extLst>
          </p:cNvPr>
          <p:cNvSpPr/>
          <p:nvPr/>
        </p:nvSpPr>
        <p:spPr>
          <a:xfrm>
            <a:off x="8295138" y="1250830"/>
            <a:ext cx="491705" cy="431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8FDECB-C589-4D33-ACBC-5EC791F7988A}"/>
              </a:ext>
            </a:extLst>
          </p:cNvPr>
          <p:cNvSpPr/>
          <p:nvPr/>
        </p:nvSpPr>
        <p:spPr>
          <a:xfrm>
            <a:off x="1483739" y="4655445"/>
            <a:ext cx="3312548" cy="577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A05CCD-8337-4536-8EC3-F99F389D8A40}"/>
              </a:ext>
            </a:extLst>
          </p:cNvPr>
          <p:cNvSpPr/>
          <p:nvPr/>
        </p:nvSpPr>
        <p:spPr>
          <a:xfrm>
            <a:off x="1505302" y="717465"/>
            <a:ext cx="3312548" cy="577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04A520-E757-4C15-9F79-F92B7DA575D7}"/>
              </a:ext>
            </a:extLst>
          </p:cNvPr>
          <p:cNvSpPr txBox="1"/>
          <p:nvPr/>
        </p:nvSpPr>
        <p:spPr>
          <a:xfrm>
            <a:off x="1483739" y="5401424"/>
            <a:ext cx="2262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Credit : The Engineering Projects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FA6586-F7FC-4906-BB04-122278827B20}"/>
              </a:ext>
            </a:extLst>
          </p:cNvPr>
          <p:cNvSpPr/>
          <p:nvPr/>
        </p:nvSpPr>
        <p:spPr>
          <a:xfrm>
            <a:off x="1746457" y="1595887"/>
            <a:ext cx="923027" cy="241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3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8" name="Прямоугольник 17"/>
          <p:cNvSpPr/>
          <p:nvPr/>
        </p:nvSpPr>
        <p:spPr>
          <a:xfrm>
            <a:off x="0" y="65"/>
            <a:ext cx="12192000" cy="4718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Прямоугольник 5">
            <a:extLst>
              <a:ext uri="{FF2B5EF4-FFF2-40B4-BE49-F238E27FC236}">
                <a16:creationId xmlns:a16="http://schemas.microsoft.com/office/drawing/2014/main" id="{AB8AA7BA-5B19-4DD6-A32D-C369C2878A82}"/>
              </a:ext>
            </a:extLst>
          </p:cNvPr>
          <p:cNvSpPr/>
          <p:nvPr/>
        </p:nvSpPr>
        <p:spPr>
          <a:xfrm>
            <a:off x="2790575" y="2594589"/>
            <a:ext cx="8798943" cy="7397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>
                <a:latin typeface="Arial"/>
                <a:cs typeface="Arial"/>
              </a:rPr>
              <a:t>Здесь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будет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запись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err="1">
                <a:latin typeface="Arial"/>
                <a:cs typeface="Arial"/>
              </a:rPr>
              <a:t>видео</a:t>
            </a:r>
            <a:r>
              <a:rPr lang="en-US" sz="3200" dirty="0">
                <a:latin typeface="Arial"/>
                <a:cs typeface="Arial"/>
              </a:rPr>
              <a:t> (KiCad)</a:t>
            </a:r>
          </a:p>
        </p:txBody>
      </p:sp>
    </p:spTree>
    <p:extLst>
      <p:ext uri="{BB962C8B-B14F-4D97-AF65-F5344CB8AC3E}">
        <p14:creationId xmlns:p14="http://schemas.microsoft.com/office/powerpoint/2010/main" val="39833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1344471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7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</a:t>
              </a:r>
              <a:r>
                <a:rPr lang="en-US" b="1" err="1">
                  <a:solidFill>
                    <a:schemeClr val="bg1"/>
                  </a:solidFill>
                  <a:latin typeface="Arial"/>
                  <a:cs typeface="Arial"/>
                </a:rPr>
                <a:t>Обзор</a:t>
              </a:r>
              <a:endParaRPr lang="en-US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FBC2141-CDAA-40B9-9844-0E7D10135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2020085"/>
              </p:ext>
            </p:extLst>
          </p:nvPr>
        </p:nvGraphicFramePr>
        <p:xfrm>
          <a:off x="2022128" y="7184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8CA23C8-E367-4F99-8F04-1699CEA56FAA}"/>
              </a:ext>
            </a:extLst>
          </p:cNvPr>
          <p:cNvGrpSpPr/>
          <p:nvPr/>
        </p:nvGrpSpPr>
        <p:grpSpPr>
          <a:xfrm>
            <a:off x="5511786" y="4173339"/>
            <a:ext cx="1498352" cy="373874"/>
            <a:chOff x="2022128" y="4309862"/>
            <a:chExt cx="1498352" cy="373874"/>
          </a:xfrm>
        </p:grpSpPr>
        <p:pic>
          <p:nvPicPr>
            <p:cNvPr id="6" name="Picture 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D712D91-F9D4-4DA1-BE56-4AC614F3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128" y="4309862"/>
              <a:ext cx="380417" cy="373874"/>
            </a:xfrm>
            <a:prstGeom prst="rect">
              <a:avLst/>
            </a:prstGeom>
          </p:spPr>
        </p:pic>
        <p:sp>
          <p:nvSpPr>
            <p:cNvPr id="22" name="Прямоугольник 8">
              <a:extLst>
                <a:ext uri="{FF2B5EF4-FFF2-40B4-BE49-F238E27FC236}">
                  <a16:creationId xmlns:a16="http://schemas.microsoft.com/office/drawing/2014/main" id="{35D69AE7-0592-428B-9611-CFB25B61F7F9}"/>
                </a:ext>
              </a:extLst>
            </p:cNvPr>
            <p:cNvSpPr/>
            <p:nvPr/>
          </p:nvSpPr>
          <p:spPr>
            <a:xfrm>
              <a:off x="2402545" y="4327522"/>
              <a:ext cx="1117935" cy="338554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r>
                <a:rPr lang="en-US" sz="1600" err="1">
                  <a:latin typeface="Arial"/>
                  <a:cs typeface="Arial"/>
                </a:rPr>
                <a:t>Вы</a:t>
              </a:r>
              <a:r>
                <a:rPr lang="en-US" sz="1600">
                  <a:latin typeface="Arial"/>
                  <a:cs typeface="Arial"/>
                </a:rPr>
                <a:t> </a:t>
              </a:r>
              <a:r>
                <a:rPr lang="en-US" sz="1600" err="1">
                  <a:latin typeface="Arial"/>
                  <a:cs typeface="Arial"/>
                </a:rPr>
                <a:t>здесь</a:t>
              </a:r>
              <a:r>
                <a:rPr lang="en-US" sz="1600">
                  <a:latin typeface="Arial"/>
                  <a:cs typeface="Arial"/>
                </a:rPr>
                <a:t>!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364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6043819"/>
            <a:ext cx="12192000" cy="836713"/>
            <a:chOff x="0" y="6025857"/>
            <a:chExt cx="12192000" cy="836713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0" y="6025857"/>
              <a:ext cx="12192000" cy="836713"/>
              <a:chOff x="0" y="6025857"/>
              <a:chExt cx="12192000" cy="836713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8" name="Рисунок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75220"/>
                <a:ext cx="5401429" cy="769840"/>
              </a:xfrm>
              <a:prstGeom prst="rect">
                <a:avLst/>
              </a:prstGeom>
            </p:spPr>
          </p:pic>
          <p:pic>
            <p:nvPicPr>
              <p:cNvPr id="11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3" name="Заголовок 1"/>
          <p:cNvSpPr txBox="1">
            <a:spLocks/>
          </p:cNvSpPr>
          <p:nvPr/>
        </p:nvSpPr>
        <p:spPr>
          <a:xfrm>
            <a:off x="0" y="0"/>
            <a:ext cx="12192000" cy="638732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В </a:t>
            </a:r>
            <a:r>
              <a:rPr lang="en-US" sz="1800" b="1" err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данной</a:t>
            </a:r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1800" b="1" err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лекции</a:t>
            </a:r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1800" b="1" err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использованы</a:t>
            </a:r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1800" b="1" err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следующие</a:t>
            </a:r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 </a:t>
            </a:r>
            <a:r>
              <a:rPr lang="en-US" sz="1800" b="1" err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материалы</a:t>
            </a:r>
            <a:r>
              <a:rPr lang="en-US" sz="1800" b="1">
                <a:solidFill>
                  <a:srgbClr val="FFFFFF"/>
                </a:solidFill>
                <a:latin typeface="Arial"/>
                <a:ea typeface="+mj-lt"/>
                <a:cs typeface="+mj-lt"/>
              </a:rPr>
              <a:t>. </a:t>
            </a:r>
            <a:endParaRPr lang="en-US" b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88018" y="805695"/>
            <a:ext cx="11442032" cy="487362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b="1" err="1">
                <a:latin typeface="Arial"/>
                <a:cs typeface="Arial"/>
              </a:rPr>
              <a:t>Литература</a:t>
            </a:r>
            <a:r>
              <a:rPr lang="en-US" sz="1200" b="1">
                <a:latin typeface="Arial"/>
                <a:cs typeface="Arial"/>
              </a:rPr>
              <a:t>:</a:t>
            </a:r>
          </a:p>
          <a:p>
            <a:pPr>
              <a:lnSpc>
                <a:spcPct val="100000"/>
              </a:lnSpc>
            </a:pPr>
            <a:br>
              <a:rPr lang="ru-RU" sz="12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>
                <a:latin typeface="Arial"/>
                <a:cs typeface="Arial"/>
              </a:rPr>
              <a:t>1. </a:t>
            </a:r>
            <a:r>
              <a:rPr lang="en-US" sz="1200" err="1">
                <a:latin typeface="Arial"/>
                <a:cs typeface="Arial"/>
              </a:rPr>
              <a:t>Honess</a:t>
            </a:r>
            <a:r>
              <a:rPr lang="en-US" sz="1200">
                <a:latin typeface="Arial"/>
                <a:cs typeface="Arial"/>
              </a:rPr>
              <a:t>, D. and Quinlan, O., 2017. Astro pi: Running your code aboard the international space station. Acta </a:t>
            </a:r>
            <a:r>
              <a:rPr lang="en-US" sz="1200" err="1">
                <a:latin typeface="Arial"/>
                <a:cs typeface="Arial"/>
              </a:rPr>
              <a:t>Astronautica</a:t>
            </a:r>
            <a:r>
              <a:rPr lang="en-US" sz="1200">
                <a:latin typeface="Arial"/>
                <a:cs typeface="Arial"/>
              </a:rPr>
              <a:t>, 138, pp.43-52.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2. Delgado, M., López, M.C. and Cid, C., 2020, July. Learning space weather through the Astro Pi Project: the experience at a Secondary School. In Contributions to the XIV. 0 Scientific Meeting (virtual) of the Spanish Astronomical Society (p. 256).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3. Bruce, R.F., Brock, J.D. and Reiser, S.L., 2015, April. Make space for the Pi. In </a:t>
            </a:r>
            <a:r>
              <a:rPr lang="en-US" sz="1200" err="1">
                <a:latin typeface="Arial"/>
                <a:cs typeface="Arial"/>
              </a:rPr>
              <a:t>SoutheastCon</a:t>
            </a:r>
            <a:r>
              <a:rPr lang="en-US" sz="1200">
                <a:latin typeface="Arial"/>
                <a:cs typeface="Arial"/>
              </a:rPr>
              <a:t> 2015 (pp. 1-6). IEEE.</a:t>
            </a:r>
          </a:p>
          <a:p>
            <a:pPr>
              <a:lnSpc>
                <a:spcPct val="100000"/>
              </a:lnSpc>
            </a:pPr>
            <a:r>
              <a:rPr lang="en-US" sz="1200">
                <a:latin typeface="Arial"/>
                <a:cs typeface="Arial"/>
              </a:rPr>
              <a:t>4. Underwood, C., Pellegrino, S., Lappas, V.J., Bridges, C.P. and Baker, J., 2015. Using CubeSat/micro-satellite technology to demonstrate the Autonomous Assembly of a Reconfigurable Space Telescope (AAReST). Acta </a:t>
            </a:r>
            <a:r>
              <a:rPr lang="en-US" sz="1200" err="1">
                <a:latin typeface="Arial"/>
                <a:cs typeface="Arial"/>
              </a:rPr>
              <a:t>Astronautica</a:t>
            </a:r>
            <a:r>
              <a:rPr lang="en-US" sz="1200">
                <a:latin typeface="Arial"/>
                <a:cs typeface="Arial"/>
              </a:rPr>
              <a:t>, 114, pp.112-122.</a:t>
            </a:r>
          </a:p>
          <a:p>
            <a:pPr>
              <a:lnSpc>
                <a:spcPct val="100000"/>
              </a:lnSpc>
            </a:pPr>
            <a:endParaRPr lang="ru-RU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200" b="1" err="1">
                <a:latin typeface="Arial"/>
                <a:cs typeface="Arial"/>
              </a:rPr>
              <a:t>Интернет</a:t>
            </a:r>
            <a:r>
              <a:rPr lang="en-US" sz="1200" b="1">
                <a:latin typeface="Arial"/>
                <a:cs typeface="Arial"/>
              </a:rPr>
              <a:t> </a:t>
            </a:r>
            <a:r>
              <a:rPr lang="en-US" sz="1200" b="1" err="1">
                <a:latin typeface="Arial"/>
                <a:cs typeface="Arial"/>
              </a:rPr>
              <a:t>ресурсы</a:t>
            </a:r>
            <a:r>
              <a:rPr lang="ru-RU" sz="1200" b="1">
                <a:latin typeface="Arial"/>
                <a:cs typeface="Arial"/>
              </a:rPr>
              <a:t>:</a:t>
            </a:r>
            <a:br>
              <a:rPr lang="ru-RU" sz="12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https://www.raspberrypi.org/blog/young-people-space-experiment-ideas-astro-pi-mission-space-lab-2021-22/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https://www.raspberrypi.org/blog/free-beginner-coding-activity-astro-pi-mission-zero-name-space-history/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https://astro-pi.org/about/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https://learn.sparkfun.com/tutorials/i2c/all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https://commons.wikimedia.org/wiki/File:KiCad-Logo.svg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https://commons.wikimedia.org/wiki/File:Fritzing_logo_(new).png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https://prodigytechno.com/i2c-vs-spi 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200">
                <a:latin typeface="Arial"/>
                <a:cs typeface="Arial"/>
              </a:rPr>
              <a:t>https://www.youtube.com/watch?v=iKDeJi2VBNo (</a:t>
            </a:r>
            <a:r>
              <a:rPr lang="en-US" sz="1200" err="1">
                <a:latin typeface="Arial"/>
                <a:cs typeface="Arial"/>
              </a:rPr>
              <a:t>Youtube</a:t>
            </a:r>
            <a:r>
              <a:rPr lang="en-US" sz="1200">
                <a:latin typeface="Arial"/>
                <a:cs typeface="Arial"/>
              </a:rPr>
              <a:t> Channel Prodigy Technovations)</a:t>
            </a:r>
            <a:b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15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split orient="vert"/>
      </p:transition>
    </mc:Choice>
    <mc:Fallback xmlns="">
      <p:transition spd="slow" advClick="0" advTm="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256102" y="5402973"/>
            <a:ext cx="8531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UNEPG является совместным проектом </a:t>
            </a:r>
            <a:r>
              <a:rPr lang="ru-RU" sz="20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ЮНИСЕФ Казахстан </a:t>
            </a:r>
            <a:r>
              <a:rPr lang="ru-RU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Казахского национального университета имени аль</a:t>
            </a:r>
            <a:r>
              <a:rPr lang="en-US" sz="2000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000" err="1">
                <a:solidFill>
                  <a:srgbClr val="074D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Фараби</a:t>
            </a:r>
            <a:endParaRPr lang="ru-RU" sz="2000">
              <a:solidFill>
                <a:srgbClr val="074D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560914" y="0"/>
            <a:ext cx="11352942" cy="16130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2800">
                <a:solidFill>
                  <a:srgbClr val="FCB4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Запусти свою мечту</a:t>
            </a:r>
            <a:r>
              <a:rPr lang="en-US" sz="2800">
                <a:solidFill>
                  <a:srgbClr val="FCB41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Образовательная программа по разработке наноспутников UniSat для девочек (UNEPG)</a:t>
            </a:r>
            <a:endParaRPr lang="ja-JP" altLang="en-US" sz="28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3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split orient="vert"/>
      </p:transition>
    </mc:Choice>
    <mc:Fallback xmlns="">
      <p:transition spd="slow" advClick="0" advTm="1000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4473CE7-6001-4F64-8182-1EA2A7B46F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t="20495" r="14528" b="9882"/>
          <a:stretch/>
        </p:blipFill>
        <p:spPr>
          <a:xfrm>
            <a:off x="360772" y="1245240"/>
            <a:ext cx="6049283" cy="346478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18302" y="185601"/>
            <a:ext cx="11755395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err="1">
                <a:latin typeface="Arial"/>
                <a:cs typeface="Arial"/>
              </a:rPr>
              <a:t>Лекция</a:t>
            </a:r>
            <a:r>
              <a:rPr lang="en-US" sz="2400" b="1">
                <a:latin typeface="Arial"/>
                <a:cs typeface="Arial"/>
              </a:rPr>
              <a:t> 2: Проектирование </a:t>
            </a:r>
            <a:r>
              <a:rPr lang="en-US" sz="2400" b="1" err="1">
                <a:latin typeface="Arial"/>
                <a:cs typeface="Arial"/>
              </a:rPr>
              <a:t>печатной</a:t>
            </a:r>
            <a:r>
              <a:rPr lang="en-US" sz="2400" b="1">
                <a:latin typeface="Arial"/>
                <a:cs typeface="Arial"/>
              </a:rPr>
              <a:t> </a:t>
            </a:r>
            <a:r>
              <a:rPr lang="en-US" sz="2400" b="1" err="1">
                <a:latin typeface="Arial"/>
                <a:cs typeface="Arial"/>
              </a:rPr>
              <a:t>платы</a:t>
            </a:r>
            <a:r>
              <a:rPr lang="en-US" sz="2400" b="1">
                <a:latin typeface="Arial"/>
                <a:cs typeface="Arial"/>
              </a:rPr>
              <a:t> </a:t>
            </a:r>
            <a:r>
              <a:rPr lang="en-US" sz="2400" b="1" err="1">
                <a:latin typeface="Arial"/>
                <a:cs typeface="Arial"/>
              </a:rPr>
              <a:t>бортового</a:t>
            </a:r>
            <a:r>
              <a:rPr lang="en-US" sz="2400" b="1">
                <a:latin typeface="Arial"/>
                <a:cs typeface="Arial"/>
              </a:rPr>
              <a:t> </a:t>
            </a:r>
            <a:r>
              <a:rPr lang="en-US" sz="2400" b="1" err="1">
                <a:latin typeface="Arial"/>
                <a:cs typeface="Arial"/>
              </a:rPr>
              <a:t>компьютера</a:t>
            </a:r>
            <a:r>
              <a:rPr lang="en-US" sz="2400" b="1">
                <a:latin typeface="Arial"/>
                <a:cs typeface="Arial"/>
              </a:rPr>
              <a:t> 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485885" y="1339570"/>
            <a:ext cx="5182240" cy="373794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Arial"/>
              </a:rPr>
              <a:t>Проект</a:t>
            </a:r>
            <a:r>
              <a:rPr lang="en-US" sz="2000">
                <a:latin typeface="Arial"/>
                <a:cs typeface="Arial"/>
              </a:rPr>
              <a:t> Astro Pi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cs typeface="Calibri"/>
              </a:rPr>
              <a:t>Введение</a:t>
            </a:r>
            <a:r>
              <a:rPr lang="en-US" sz="2000">
                <a:latin typeface="Arial"/>
                <a:ea typeface="+mn-lt"/>
                <a:cs typeface="+mn-lt"/>
              </a:rPr>
              <a:t> в </a:t>
            </a:r>
            <a:r>
              <a:rPr lang="en-US" sz="2000" err="1">
                <a:latin typeface="Arial"/>
                <a:ea typeface="+mn-lt"/>
                <a:cs typeface="+mn-lt"/>
              </a:rPr>
              <a:t>коммуникацию</a:t>
            </a:r>
            <a:r>
              <a:rPr lang="en-US" sz="2000">
                <a:latin typeface="Arial"/>
                <a:ea typeface="+mn-lt"/>
                <a:cs typeface="+mn-lt"/>
              </a:rPr>
              <a:t> I2C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err="1">
                <a:latin typeface="Arial"/>
                <a:ea typeface="+mn-lt"/>
                <a:cs typeface="+mn-lt"/>
              </a:rPr>
              <a:t>Планирование</a:t>
            </a:r>
            <a:r>
              <a:rPr lang="en-US" sz="2000">
                <a:latin typeface="Arial"/>
                <a:ea typeface="+mn-lt"/>
                <a:cs typeface="+mn-lt"/>
              </a:rPr>
              <a:t> и </a:t>
            </a:r>
            <a:r>
              <a:rPr lang="en-US" sz="2000" err="1">
                <a:latin typeface="Arial"/>
                <a:ea typeface="+mn-lt"/>
                <a:cs typeface="+mn-lt"/>
              </a:rPr>
              <a:t>проектирование</a:t>
            </a:r>
            <a:r>
              <a:rPr lang="en-US" sz="2000">
                <a:latin typeface="Arial"/>
                <a:ea typeface="+mn-lt"/>
                <a:cs typeface="+mn-lt"/>
              </a:rPr>
              <a:t> OBC </a:t>
            </a:r>
            <a:r>
              <a:rPr lang="en-US" sz="2000" err="1">
                <a:latin typeface="Arial"/>
                <a:ea typeface="+mn-lt"/>
                <a:cs typeface="+mn-lt"/>
              </a:rPr>
              <a:t>на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основе</a:t>
            </a:r>
            <a:r>
              <a:rPr lang="en-US" sz="2000">
                <a:latin typeface="Arial"/>
                <a:ea typeface="+mn-lt"/>
                <a:cs typeface="+mn-lt"/>
              </a:rPr>
              <a:t> RPi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ea typeface="+mn-lt"/>
                <a:cs typeface="+mn-lt"/>
              </a:rPr>
              <a:t>Проектирование </a:t>
            </a:r>
            <a:r>
              <a:rPr lang="en-US" sz="2000" err="1">
                <a:latin typeface="Arial"/>
                <a:ea typeface="+mn-lt"/>
                <a:cs typeface="+mn-lt"/>
              </a:rPr>
              <a:t>прототипа</a:t>
            </a:r>
            <a:r>
              <a:rPr lang="en-US" sz="2000">
                <a:latin typeface="Arial"/>
                <a:ea typeface="+mn-lt"/>
                <a:cs typeface="+mn-lt"/>
              </a:rPr>
              <a:t> OBC с </a:t>
            </a:r>
            <a:r>
              <a:rPr lang="en-US" sz="2000" err="1">
                <a:latin typeface="Arial"/>
                <a:ea typeface="+mn-lt"/>
                <a:cs typeface="+mn-lt"/>
              </a:rPr>
              <a:t>использованием</a:t>
            </a:r>
            <a:r>
              <a:rPr lang="en-US" sz="2000">
                <a:latin typeface="Arial"/>
                <a:ea typeface="+mn-lt"/>
                <a:cs typeface="+mn-lt"/>
              </a:rPr>
              <a:t> Fritzing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ea typeface="+mn-lt"/>
                <a:cs typeface="+mn-lt"/>
              </a:rPr>
              <a:t>Проектирование </a:t>
            </a:r>
            <a:r>
              <a:rPr lang="en-US" sz="2000" err="1">
                <a:latin typeface="Arial"/>
                <a:ea typeface="+mn-lt"/>
                <a:cs typeface="+mn-lt"/>
              </a:rPr>
              <a:t>печатной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платы</a:t>
            </a:r>
            <a:r>
              <a:rPr lang="en-US" sz="2000">
                <a:latin typeface="Arial"/>
                <a:ea typeface="+mn-lt"/>
                <a:cs typeface="+mn-lt"/>
              </a:rPr>
              <a:t> OBC с </a:t>
            </a:r>
            <a:r>
              <a:rPr lang="en-US" sz="2000" err="1">
                <a:latin typeface="Arial"/>
                <a:ea typeface="+mn-lt"/>
                <a:cs typeface="+mn-lt"/>
              </a:rPr>
              <a:t>помощью</a:t>
            </a:r>
            <a:r>
              <a:rPr lang="en-US" sz="2000">
                <a:latin typeface="Arial"/>
                <a:ea typeface="+mn-lt"/>
                <a:cs typeface="+mn-lt"/>
              </a:rPr>
              <a:t> </a:t>
            </a:r>
            <a:r>
              <a:rPr lang="en-US" sz="2000" err="1">
                <a:latin typeface="Arial"/>
                <a:ea typeface="+mn-lt"/>
                <a:cs typeface="+mn-lt"/>
              </a:rPr>
              <a:t>KiCad</a:t>
            </a:r>
            <a:endParaRPr lang="en-US" sz="2000">
              <a:latin typeface="Arial"/>
              <a:ea typeface="+mn-lt"/>
              <a:cs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4804" y="4833995"/>
            <a:ext cx="47731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Arial"/>
                <a:cs typeface="Arial"/>
              </a:rPr>
              <a:t>Печатные платы (PCB) на UniSat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4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029221"/>
      </p:ext>
    </p:extLst>
  </p:cSld>
  <p:clrMapOvr>
    <a:masterClrMapping/>
  </p:clrMapOvr>
  <p:transition spd="slow" advClick="0" advTm="3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237" y="136440"/>
            <a:ext cx="12247007" cy="8925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err="1">
                <a:latin typeface="Arial"/>
                <a:cs typeface="Arial"/>
              </a:rPr>
              <a:t>Лекция</a:t>
            </a:r>
            <a:r>
              <a:rPr lang="en-US" sz="2400" b="1">
                <a:latin typeface="Arial"/>
                <a:cs typeface="Arial"/>
              </a:rPr>
              <a:t> 2: Проектирование </a:t>
            </a:r>
            <a:r>
              <a:rPr lang="en-US" sz="2400" b="1" err="1">
                <a:latin typeface="Arial"/>
                <a:cs typeface="Arial"/>
              </a:rPr>
              <a:t>печатной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платы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бортового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компьютера</a:t>
            </a:r>
            <a:r>
              <a:rPr lang="en-US" sz="2400" b="1">
                <a:latin typeface="Arial"/>
                <a:cs typeface="Arial"/>
              </a:rPr>
              <a:t> </a:t>
            </a:r>
            <a:endParaRPr lang="en-US" sz="2400">
              <a:ea typeface="+mn-lt"/>
              <a:cs typeface="+mn-lt"/>
            </a:endParaRPr>
          </a:p>
          <a:p>
            <a:pPr algn="ctr"/>
            <a:endParaRPr lang="en-US" sz="2800" b="1">
              <a:latin typeface="Arial"/>
              <a:cs typeface="Arial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485885" y="1339570"/>
            <a:ext cx="5182240" cy="326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The Astro Pi Project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Introduction to the I2C Communication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Planning and Designing a RPi based OBC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Designing the OBC Prototype Using Fritzing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Designing the OBC PCB using KiCad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0879" y="4814715"/>
            <a:ext cx="622343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Arial"/>
                <a:ea typeface="+mn-lt"/>
                <a:cs typeface="+mn-lt"/>
              </a:rPr>
              <a:t>Проектирование </a:t>
            </a:r>
            <a:r>
              <a:rPr lang="en-US" err="1">
                <a:latin typeface="Arial"/>
                <a:ea typeface="+mn-lt"/>
                <a:cs typeface="+mn-lt"/>
              </a:rPr>
              <a:t>печатной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платы</a:t>
            </a:r>
            <a:r>
              <a:rPr lang="en-US">
                <a:latin typeface="Arial"/>
                <a:ea typeface="+mn-lt"/>
                <a:cs typeface="+mn-lt"/>
              </a:rPr>
              <a:t> с </a:t>
            </a:r>
            <a:r>
              <a:rPr lang="en-US" err="1">
                <a:latin typeface="Arial"/>
                <a:ea typeface="+mn-lt"/>
                <a:cs typeface="+mn-lt"/>
              </a:rPr>
              <a:t>помощью</a:t>
            </a:r>
            <a:r>
              <a:rPr lang="en-US">
                <a:latin typeface="Arial"/>
                <a:ea typeface="+mn-lt"/>
                <a:cs typeface="+mn-lt"/>
              </a:rPr>
              <a:t> Fritzing </a:t>
            </a:r>
            <a:endParaRPr lang="en-US">
              <a:latin typeface="Arial"/>
              <a:cs typeface="Arial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4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C2EFF8-5E85-4796-918C-CBA6A91E6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15" y="1165192"/>
            <a:ext cx="11040826" cy="364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41227"/>
      </p:ext>
    </p:extLst>
  </p:cSld>
  <p:clrMapOvr>
    <a:masterClrMapping/>
  </p:clrMapOvr>
  <p:transition spd="slow" advClick="0" advTm="3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4219" y="90351"/>
            <a:ext cx="12210478" cy="8925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 err="1">
                <a:latin typeface="Arial"/>
                <a:cs typeface="Arial"/>
              </a:rPr>
              <a:t>Лекция</a:t>
            </a:r>
            <a:r>
              <a:rPr lang="en-US" sz="2400" b="1">
                <a:latin typeface="Arial"/>
                <a:cs typeface="Arial"/>
              </a:rPr>
              <a:t> 2: Проектирование </a:t>
            </a:r>
            <a:r>
              <a:rPr lang="en-US" sz="2400" b="1" err="1">
                <a:latin typeface="Arial"/>
                <a:cs typeface="Arial"/>
              </a:rPr>
              <a:t>печатной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платы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бортового</a:t>
            </a:r>
            <a:r>
              <a:rPr lang="en-US" sz="2400" b="1">
                <a:latin typeface="Arial"/>
                <a:cs typeface="Arial"/>
              </a:rPr>
              <a:t> </a:t>
            </a:r>
            <a:r>
              <a:rPr lang="en-US" sz="2400" b="1" err="1">
                <a:latin typeface="Arial"/>
                <a:cs typeface="Arial"/>
              </a:rPr>
              <a:t>компьютера</a:t>
            </a:r>
            <a:r>
              <a:rPr lang="en-US" sz="2400" b="1">
                <a:latin typeface="Arial"/>
                <a:cs typeface="Arial"/>
              </a:rPr>
              <a:t> </a:t>
            </a:r>
            <a:endParaRPr lang="en-US" sz="2400">
              <a:ea typeface="+mn-lt"/>
              <a:cs typeface="+mn-lt"/>
            </a:endParaRPr>
          </a:p>
          <a:p>
            <a:pPr algn="ctr"/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4263" y="5311569"/>
            <a:ext cx="58950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Arial"/>
                <a:ea typeface="+mn-lt"/>
                <a:cs typeface="+mn-lt"/>
              </a:rPr>
              <a:t>Проектирование </a:t>
            </a:r>
            <a:r>
              <a:rPr lang="en-US" err="1">
                <a:latin typeface="Arial"/>
                <a:ea typeface="+mn-lt"/>
                <a:cs typeface="+mn-lt"/>
              </a:rPr>
              <a:t>печатной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платы</a:t>
            </a:r>
            <a:r>
              <a:rPr lang="en-US">
                <a:latin typeface="Arial"/>
                <a:ea typeface="+mn-lt"/>
                <a:cs typeface="+mn-lt"/>
              </a:rPr>
              <a:t> с </a:t>
            </a:r>
            <a:r>
              <a:rPr lang="en-US" err="1">
                <a:latin typeface="Arial"/>
                <a:ea typeface="+mn-lt"/>
                <a:cs typeface="+mn-lt"/>
              </a:rPr>
              <a:t>помощью</a:t>
            </a:r>
            <a:r>
              <a:rPr lang="en-US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KiCad</a:t>
            </a:r>
            <a:r>
              <a:rPr lang="en-US">
                <a:latin typeface="Arial"/>
                <a:ea typeface="+mn-lt"/>
                <a:cs typeface="+mn-lt"/>
              </a:rPr>
              <a:t> </a:t>
            </a:r>
            <a:endParaRPr lang="en-US">
              <a:latin typeface="Arial"/>
              <a:cs typeface="Arial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0" y="6025857"/>
            <a:ext cx="12192000" cy="838253"/>
            <a:chOff x="0" y="6025857"/>
            <a:chExt cx="12192000" cy="838253"/>
          </a:xfrm>
        </p:grpSpPr>
        <p:grpSp>
          <p:nvGrpSpPr>
            <p:cNvPr id="10" name="Группа 9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2" name="Прямоугольник 11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4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9DBD6-F289-4D25-AEC4-AD77EB928163}"/>
              </a:ext>
            </a:extLst>
          </p:cNvPr>
          <p:cNvGrpSpPr/>
          <p:nvPr/>
        </p:nvGrpSpPr>
        <p:grpSpPr>
          <a:xfrm>
            <a:off x="3064933" y="1149903"/>
            <a:ext cx="5842002" cy="4064000"/>
            <a:chOff x="2506133" y="1335339"/>
            <a:chExt cx="5842002" cy="4064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8DF435-685C-4750-8E9D-1687BF98C5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10" t="10289" r="35793" b="9951"/>
            <a:stretch/>
          </p:blipFill>
          <p:spPr bwMode="auto">
            <a:xfrm>
              <a:off x="2506133" y="1335339"/>
              <a:ext cx="2836334" cy="40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743CEB0-0BDD-42A6-BF20-CA4956CC25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4" t="2916" r="33333" b="2916"/>
            <a:stretch/>
          </p:blipFill>
          <p:spPr bwMode="auto">
            <a:xfrm>
              <a:off x="5342467" y="1335339"/>
              <a:ext cx="3005668" cy="406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8209611"/>
      </p:ext>
    </p:extLst>
  </p:cSld>
  <p:clrMapOvr>
    <a:masterClrMapping/>
  </p:clrMapOvr>
  <p:transition spd="slow" advClick="0" advTm="33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EE1BE99-9703-4BC8-A697-A742919DF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1" y="1201638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329816" y="4923462"/>
            <a:ext cx="5555432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dirty="0">
                <a:latin typeface="Arial"/>
                <a:ea typeface="+mn-lt"/>
                <a:cs typeface="+mn-lt"/>
              </a:rPr>
              <a:t>Astro PI </a:t>
            </a:r>
            <a:r>
              <a:rPr lang="en-US" dirty="0" err="1">
                <a:latin typeface="Arial"/>
                <a:ea typeface="+mn-lt"/>
                <a:cs typeface="+mn-lt"/>
              </a:rPr>
              <a:t>на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Международной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космической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станции</a:t>
            </a:r>
            <a:r>
              <a:rPr lang="en-US" dirty="0">
                <a:latin typeface="Arial"/>
                <a:ea typeface="+mn-lt"/>
                <a:cs typeface="+mn-lt"/>
              </a:rPr>
              <a:t> 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6848157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1</a:t>
              </a:r>
              <a:r>
                <a:rPr lang="ru-RU" b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. 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Calibri"/>
                </a:rPr>
                <a:t>Astro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Pi —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космический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 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аппарат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на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базе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Raspberry Pi</a:t>
              </a:r>
              <a:r>
                <a:rPr lang="en-US">
                  <a:ea typeface="+mn-lt"/>
                  <a:cs typeface="+mn-lt"/>
                </a:rPr>
                <a:t> 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Arial"/>
                </a:rPr>
                <a:t> 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2" name="Прямоугольник 8">
            <a:extLst>
              <a:ext uri="{FF2B5EF4-FFF2-40B4-BE49-F238E27FC236}">
                <a16:creationId xmlns:a16="http://schemas.microsoft.com/office/drawing/2014/main" id="{D62027CA-8799-49EB-991E-256D8D756748}"/>
              </a:ext>
            </a:extLst>
          </p:cNvPr>
          <p:cNvSpPr/>
          <p:nvPr/>
        </p:nvSpPr>
        <p:spPr>
          <a:xfrm>
            <a:off x="7620268" y="4256426"/>
            <a:ext cx="3266535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dirty="0" err="1">
                <a:latin typeface="Arial"/>
                <a:ea typeface="+mn-lt"/>
                <a:cs typeface="+mn-lt"/>
              </a:rPr>
              <a:t>Внутри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нового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блока</a:t>
            </a:r>
            <a:r>
              <a:rPr lang="en-US" dirty="0">
                <a:latin typeface="Arial"/>
                <a:ea typeface="+mn-lt"/>
                <a:cs typeface="+mn-lt"/>
              </a:rPr>
              <a:t> Astro 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96D426-16EC-4827-AAA5-1A76DEF48CC8}"/>
              </a:ext>
            </a:extLst>
          </p:cNvPr>
          <p:cNvSpPr txBox="1"/>
          <p:nvPr/>
        </p:nvSpPr>
        <p:spPr>
          <a:xfrm>
            <a:off x="9592330" y="3771023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 © Raspberry Pi Foundation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A81247-8928-4E4C-8440-057CECCD667A}"/>
              </a:ext>
            </a:extLst>
          </p:cNvPr>
          <p:cNvSpPr txBox="1"/>
          <p:nvPr/>
        </p:nvSpPr>
        <p:spPr>
          <a:xfrm>
            <a:off x="4246476" y="4490677"/>
            <a:ext cx="1024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© </a:t>
            </a:r>
            <a:r>
              <a:rPr lang="en-US" sz="1000">
                <a:solidFill>
                  <a:schemeClr val="bg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Astro-Pi.org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A74D1F7-4902-4227-A11F-C790729C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43" y="1065028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3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sp>
        <p:nvSpPr>
          <p:cNvPr id="18" name="Прямоугольник 17"/>
          <p:cNvSpPr/>
          <p:nvPr/>
        </p:nvSpPr>
        <p:spPr>
          <a:xfrm>
            <a:off x="0" y="65"/>
            <a:ext cx="12192000" cy="471883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3AF0C3-C3EA-468F-9B4D-5045BFDFD30D}"/>
              </a:ext>
            </a:extLst>
          </p:cNvPr>
          <p:cNvSpPr txBox="1"/>
          <p:nvPr/>
        </p:nvSpPr>
        <p:spPr>
          <a:xfrm>
            <a:off x="147743" y="43829"/>
            <a:ext cx="639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 </a:t>
            </a: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spacecraft is a collection of different subsystems</a:t>
            </a:r>
            <a:endParaRPr lang="en-US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62FE7A5A-26F8-403B-8B6D-A25B7E8B8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8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117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/>
          <p:cNvGrpSpPr/>
          <p:nvPr/>
        </p:nvGrpSpPr>
        <p:grpSpPr>
          <a:xfrm>
            <a:off x="0" y="6019747"/>
            <a:ext cx="12192000" cy="838253"/>
            <a:chOff x="0" y="6025857"/>
            <a:chExt cx="12192000" cy="838253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0" y="6025857"/>
              <a:ext cx="12192000" cy="838253"/>
              <a:chOff x="0" y="6025857"/>
              <a:chExt cx="12192000" cy="838253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" name="Рисунок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38253"/>
              </a:xfrm>
              <a:prstGeom prst="rect">
                <a:avLst/>
              </a:prstGeom>
            </p:spPr>
          </p:pic>
          <p:pic>
            <p:nvPicPr>
              <p:cNvPr id="15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grpSp>
        <p:nvGrpSpPr>
          <p:cNvPr id="17" name="Группа 16"/>
          <p:cNvGrpSpPr/>
          <p:nvPr/>
        </p:nvGrpSpPr>
        <p:grpSpPr>
          <a:xfrm>
            <a:off x="0" y="65"/>
            <a:ext cx="12192000" cy="471883"/>
            <a:chOff x="0" y="65"/>
            <a:chExt cx="12192000" cy="471883"/>
          </a:xfrm>
          <a:solidFill>
            <a:srgbClr val="98A7AD"/>
          </a:solidFill>
        </p:grpSpPr>
        <p:sp>
          <p:nvSpPr>
            <p:cNvPr id="18" name="Прямоугольник 17"/>
            <p:cNvSpPr/>
            <p:nvPr/>
          </p:nvSpPr>
          <p:spPr>
            <a:xfrm>
              <a:off x="0" y="65"/>
              <a:ext cx="12192000" cy="471883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0959"/>
              <a:ext cx="10547183" cy="369332"/>
            </a:xfrm>
            <a:prstGeom prst="rect">
              <a:avLst/>
            </a:prstGeom>
            <a:solidFill>
              <a:srgbClr val="00B0F0"/>
            </a:solidFill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  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Arial"/>
                </a:rPr>
                <a:t>2</a:t>
              </a:r>
              <a:r>
                <a:rPr lang="ru-RU" b="1">
                  <a:solidFill>
                    <a:schemeClr val="bg1"/>
                  </a:solidFill>
                  <a:latin typeface="Arial"/>
                  <a:cs typeface="Arial"/>
                </a:rPr>
                <a:t>. </a:t>
              </a:r>
              <a:r>
                <a:rPr lang="en-US" b="1">
                  <a:solidFill>
                    <a:schemeClr val="bg1"/>
                  </a:solidFill>
                  <a:latin typeface="Arial"/>
                  <a:cs typeface="Calibri"/>
                </a:rPr>
                <a:t>I2C 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—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аппаратный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интерфейс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,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используемый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в Astro Pi и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многих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других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en-US" b="1" err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устройствах</a:t>
              </a:r>
              <a:r>
                <a:rPr lang="en-US" b="1">
                  <a:solidFill>
                    <a:schemeClr val="bg1"/>
                  </a:solidFill>
                  <a:latin typeface="Arial"/>
                  <a:ea typeface="+mn-lt"/>
                  <a:cs typeface="+mn-lt"/>
                </a:rPr>
                <a:t>.</a:t>
              </a:r>
              <a:endParaRPr lang="en-US" b="1">
                <a:solidFill>
                  <a:schemeClr val="bg1"/>
                </a:solidFill>
                <a:latin typeface="Arial"/>
                <a:cs typeface="Arial" panose="020B0604020202020204" pitchFamily="34" charset="0"/>
              </a:endParaRPr>
            </a:p>
          </p:txBody>
        </p:sp>
      </p:grpSp>
      <p:sp>
        <p:nvSpPr>
          <p:cNvPr id="32" name="Прямоугольник 8">
            <a:extLst>
              <a:ext uri="{FF2B5EF4-FFF2-40B4-BE49-F238E27FC236}">
                <a16:creationId xmlns:a16="http://schemas.microsoft.com/office/drawing/2014/main" id="{D62027CA-8799-49EB-991E-256D8D756748}"/>
              </a:ext>
            </a:extLst>
          </p:cNvPr>
          <p:cNvSpPr/>
          <p:nvPr/>
        </p:nvSpPr>
        <p:spPr>
          <a:xfrm>
            <a:off x="4747253" y="4751380"/>
            <a:ext cx="1908536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err="1">
                <a:latin typeface="Arial"/>
                <a:ea typeface="+mn-lt"/>
                <a:cs typeface="+mn-lt"/>
              </a:rPr>
              <a:t>Блок-схема</a:t>
            </a:r>
            <a:r>
              <a:rPr lang="en-US">
                <a:latin typeface="Arial"/>
                <a:ea typeface="+mn-lt"/>
                <a:cs typeface="+mn-lt"/>
              </a:rPr>
              <a:t> I2C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96D426-16EC-4827-AAA5-1A76DEF48CC8}"/>
              </a:ext>
            </a:extLst>
          </p:cNvPr>
          <p:cNvSpPr txBox="1"/>
          <p:nvPr/>
        </p:nvSpPr>
        <p:spPr>
          <a:xfrm>
            <a:off x="7871889" y="4344787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effectLst/>
                <a:latin typeface="arial" panose="020B0604020202020204" pitchFamily="34" charset="0"/>
              </a:rPr>
              <a:t> © Sparkfun.com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Block diagram of an I2C system">
            <a:extLst>
              <a:ext uri="{FF2B5EF4-FFF2-40B4-BE49-F238E27FC236}">
                <a16:creationId xmlns:a16="http://schemas.microsoft.com/office/drawing/2014/main" id="{BB92FEB0-C76D-4BC4-A30E-C8AA3151C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888" y="965145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07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5000">
        <p:split orient="vert"/>
      </p:transition>
    </mc:Choice>
    <mc:Fallback xmlns="">
      <p:transition spd="slow" advClick="0" advTm="4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232559" y="5502320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0" y="6043819"/>
            <a:ext cx="12192000" cy="836713"/>
            <a:chOff x="0" y="6025857"/>
            <a:chExt cx="12192000" cy="836713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0" y="6025857"/>
              <a:ext cx="12192000" cy="836713"/>
              <a:chOff x="0" y="6025857"/>
              <a:chExt cx="12192000" cy="836713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0" y="6025857"/>
                <a:ext cx="12192000" cy="836713"/>
              </a:xfrm>
              <a:prstGeom prst="rect">
                <a:avLst/>
              </a:prstGeom>
              <a:solidFill>
                <a:srgbClr val="00A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8" name="Рисунок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5414" y="6025857"/>
                <a:ext cx="5401429" cy="828728"/>
              </a:xfrm>
              <a:prstGeom prst="rect">
                <a:avLst/>
              </a:prstGeom>
            </p:spPr>
          </p:pic>
          <p:pic>
            <p:nvPicPr>
              <p:cNvPr id="19" name="Picture 6" descr="&amp;Kcy;&amp;acy;&amp;rcy;&amp;tcy;&amp;icy;&amp;ncy;&amp;kcy;&amp;icy; &amp;pcy;&amp;ocy; &amp;zcy;&amp;acy;&amp;pcy;&amp;rcy;&amp;ocy;&amp;scy;&amp;ucy; kaznu log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6075220"/>
                <a:ext cx="760309" cy="764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702343" y="6211297"/>
                <a:ext cx="2088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kaznu.kz</a:t>
                </a:r>
              </a:p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sciencepark.kz</a:t>
                </a:r>
                <a:endParaRPr lang="ru-RU" sz="1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82" y="6108993"/>
              <a:ext cx="2644857" cy="706218"/>
            </a:xfrm>
            <a:prstGeom prst="rect">
              <a:avLst/>
            </a:prstGeom>
          </p:spPr>
        </p:pic>
      </p:grp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94244C6A-0116-4960-9390-9D3982A09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7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7000">
        <p:split orient="vert"/>
      </p:transition>
    </mc:Choice>
    <mc:Fallback xmlns="">
      <p:transition spd="slow" advClick="0" advTm="37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3012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3512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CB6FC681E5945B43A7A05039B3CC9EBE" ma:contentTypeVersion="4" ma:contentTypeDescription="Создание документа." ma:contentTypeScope="" ma:versionID="2e668273941872d96eb81f09ae224d0a">
  <xsd:schema xmlns:xsd="http://www.w3.org/2001/XMLSchema" xmlns:xs="http://www.w3.org/2001/XMLSchema" xmlns:p="http://schemas.microsoft.com/office/2006/metadata/properties" xmlns:ns3="562d478a-e39c-4378-a228-6750f121b756" targetNamespace="http://schemas.microsoft.com/office/2006/metadata/properties" ma:root="true" ma:fieldsID="3be69cad119ae1734e2761fd06b1c4b3" ns3:_="">
    <xsd:import namespace="562d478a-e39c-4378-a228-6750f121b7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d478a-e39c-4378-a228-6750f121b7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CC5278-25C2-4DE1-B763-E1F3D21E3C16}">
  <ds:schemaRefs>
    <ds:schemaRef ds:uri="562d478a-e39c-4378-a228-6750f121b75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B2EDB1-E084-4934-80AD-4F25C1FA3F02}">
  <ds:schemaRefs>
    <ds:schemaRef ds:uri="562d478a-e39c-4378-a228-6750f121b75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C44411F-0C9A-4602-B1B2-79BE81E965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M04-L02 Designing the OBC PCB -RU</Template>
  <TotalTime>1</TotalTime>
  <Words>1841</Words>
  <Application>Microsoft Office PowerPoint</Application>
  <PresentationFormat>Widescreen</PresentationFormat>
  <Paragraphs>232</Paragraphs>
  <Slides>19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Rubik</vt:lpstr>
      <vt:lpstr>Arial</vt:lpstr>
      <vt:lpstr>Arial</vt:lpstr>
      <vt:lpstr>Calibri</vt:lpstr>
      <vt:lpstr>Calibri Light</vt:lpstr>
      <vt:lpstr>Century Gothic</vt:lpstr>
      <vt:lpstr>Consolas</vt:lpstr>
      <vt:lpstr>1_Тема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Серқали Арай</dc:creator>
  <cp:lastModifiedBy>Серқали Арай</cp:lastModifiedBy>
  <cp:revision>4</cp:revision>
  <dcterms:created xsi:type="dcterms:W3CDTF">2022-03-04T11:52:04Z</dcterms:created>
  <dcterms:modified xsi:type="dcterms:W3CDTF">2022-03-04T11:59:55Z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0x010100CB6FC681E5945B43A7A05039B3CC9EBE</vt:lpwstr>
  </property>
</Properties>
</file>